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73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2B76D-BFA3-46A8-9810-81308C51B881}" v="6" dt="2022-11-09T21:01:39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/>
    <p:restoredTop sz="94649"/>
  </p:normalViewPr>
  <p:slideViewPr>
    <p:cSldViewPr snapToGrid="0" snapToObjects="1">
      <p:cViewPr varScale="1">
        <p:scale>
          <a:sx n="76" d="100"/>
          <a:sy n="76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12A3D-9207-9447-8CD4-5BB05F417049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F86A-7B71-2B40-9FF2-CACC31864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3978-0E96-AD4C-B8F8-7A7C46684866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61C5-AFF0-3043-8C6B-1309DD76F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kids-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15" y="752883"/>
            <a:ext cx="756638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Key Stage 1 and Key Stage 2 SATs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2023</a:t>
            </a:r>
          </a:p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Presentation for Parents and Carers</a:t>
            </a:r>
          </a:p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sz="1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5" descr="A group of people in garment&#10;&#10;Description automatically generated with medium confidence">
            <a:extLst>
              <a:ext uri="{FF2B5EF4-FFF2-40B4-BE49-F238E27FC236}">
                <a16:creationId xmlns:a16="http://schemas.microsoft.com/office/drawing/2014/main" id="{0A83102F-2F6C-FBCF-6241-8507AAE9F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14330" y="3868524"/>
            <a:ext cx="5477082" cy="2332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A07966-942A-0E0F-BFA5-092BB634EDA1}"/>
              </a:ext>
            </a:extLst>
          </p:cNvPr>
          <p:cNvSpPr txBox="1"/>
          <p:nvPr/>
        </p:nvSpPr>
        <p:spPr>
          <a:xfrm>
            <a:off x="2014330" y="6250616"/>
            <a:ext cx="54770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pngall.com/kids-pn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/3.0/"/>
              </a:rPr>
              <a:t>CC BY-NC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49970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974" y="650289"/>
            <a:ext cx="79940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Other Assessments </a:t>
            </a:r>
          </a:p>
          <a:p>
            <a:pPr algn="ctr"/>
            <a:endParaRPr lang="en-GB" sz="1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Writing</a:t>
            </a: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- assessed by teachers - judgements made by looking at evidence from writing collected over the course of the year. </a:t>
            </a:r>
          </a:p>
          <a:p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Regular moderation of judgements by professional groups and LA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Final judgements will be reported to parents at the same time as the other assessment results.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KS2 Science tests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– selected schools across the country.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Three science papers: biology, chemistry and physics.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Results reported as national data, with no individual results returned to schools or reported.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3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956" y="905237"/>
            <a:ext cx="75715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are the tests graded?</a:t>
            </a:r>
            <a:br>
              <a:rPr lang="en-GB" sz="28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marked tests will provide the following information: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 raw score - number of marks scored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 scaled score (see below)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An indication of whether the national standard has been met.</a:t>
            </a:r>
          </a:p>
          <a:p>
            <a:pPr marL="342900" indent="-342900">
              <a:buFont typeface="Arial" charset="0"/>
              <a:buChar char="•"/>
            </a:pPr>
            <a:endParaRPr lang="en-GB" sz="1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After each test is marked, it will be converted into a scaled score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scaled scores, a score of 100 represents the national standard. The lowest is 80 and the highest is 120.</a:t>
            </a:r>
          </a:p>
          <a:p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 scaled score of 100 is the benchmark used to define whether  a child  has met the expected national standard on the test.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 scaled score of closer to 120 indicates that a pupil is working above the expected standard.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2683" y="1197873"/>
            <a:ext cx="793865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can I help my child?</a:t>
            </a:r>
          </a:p>
          <a:p>
            <a:pPr algn="ctr"/>
            <a:endParaRPr lang="en-GB" sz="6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7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your child to have the best possible attendance at school.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Remind your child that they have taken part in lots of similar assessments and everything in the tests is what has been learned before!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Continue to encourage and praise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children with organising their home learning and support their reading for pleasure activities.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 them to have a healthy lifestyle – lots of sleep, exercise and a healthy diet.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Contact the academy if you have any questions or concerns.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0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68" y="0"/>
            <a:ext cx="9155868" cy="684910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7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15" y="752883"/>
            <a:ext cx="756638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What are the SATS tests?</a:t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0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end of Key Stage assessments are sometimes informally referred to as ‘SATS’ – Statutory Assessment Tests</a:t>
            </a:r>
          </a:p>
          <a:p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End of Year 2 and end of Year 6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Provide a measure of progress and accountability</a:t>
            </a:r>
          </a:p>
          <a:p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Pupils will complete SATS test papers in:</a:t>
            </a:r>
            <a:b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Reading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Grammar, Punctuation &amp; Vocabulary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Spelling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Arithmetic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Mathematical Reasoning </a:t>
            </a:r>
            <a:r>
              <a:rPr lang="mr-IN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3 papers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  Writing – not test , teacher assessment during the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sz="1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lang="en-GB" sz="1600" b="1" dirty="0">
              <a:solidFill>
                <a:srgbClr val="7030A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6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5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0" y="-106307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4291" y="380708"/>
            <a:ext cx="788323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How do the tests take place?</a:t>
            </a:r>
            <a:br>
              <a:rPr lang="en-GB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24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Key Stage 1 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Administered  throughout May 2023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Tests in small groups, part of the usual timetable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Marked internally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Moderated by Local Authority (LA)</a:t>
            </a:r>
          </a:p>
          <a:p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b="1" u="sng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Key Stage 2 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– 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Administered week commencing 8</a:t>
            </a:r>
            <a:r>
              <a:rPr lang="en-GB" sz="2000" b="1" baseline="30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May 2023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Tests all take place in normal school time, under test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conditions with appropriate support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Tests marked externally. </a:t>
            </a:r>
          </a:p>
          <a:p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Moderated by LA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Results are returned to school in July.</a:t>
            </a:r>
          </a:p>
          <a:p>
            <a:br>
              <a:rPr lang="en-GB" sz="2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4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7264" y="643627"/>
            <a:ext cx="80494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Reading Tests</a:t>
            </a: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 test will have different texts to read, drawing on fiction, non-fiction or poetry.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are focused around the following areas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explain the meaning of words in context 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retrieve and record information/identify key details  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summarise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main ideas 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make inferences from the text/explain and justify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ideas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    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predict what might happen from details stated and implied 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identify/explain how information/narrative content is related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–use of text </a:t>
            </a:r>
            <a:r>
              <a:rPr lang="en-US" sz="2000" b="1" dirty="0" err="1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etc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identify/explain how meaning is enhanced through choice of </a:t>
            </a: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vocabulary</a:t>
            </a: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effectLst/>
                <a:latin typeface="Arial" charset="0"/>
                <a:ea typeface="Arial" charset="0"/>
                <a:cs typeface="Arial" charset="0"/>
              </a:rPr>
              <a:t>- make comparisons within the text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8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0713"/>
            <a:ext cx="9143980" cy="6847287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97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-119249" y="-135375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10" y="585186"/>
            <a:ext cx="7924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Grammar, Punctuation and Spelling   Tests (GPS)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two tests: a short spelling test  and a longer paper testing grammar, punctuation and vocabulary. </a:t>
            </a:r>
          </a:p>
          <a:p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in the grammar test are focused around the following areas:</a:t>
            </a:r>
          </a:p>
          <a:p>
            <a:pPr marL="285750" indent="-285750">
              <a:buFont typeface="Arial" charset="0"/>
              <a:buChar char="•"/>
            </a:pPr>
            <a:endParaRPr lang="en-GB" sz="2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Grammatical terms/word classes </a:t>
            </a:r>
            <a:b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Functions of sentences </a:t>
            </a:r>
            <a:b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Combining words, phrases and clauses </a:t>
            </a:r>
            <a:b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Verb forms, tenses and consistency </a:t>
            </a:r>
            <a:b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Punctuation </a:t>
            </a:r>
            <a:b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Vocabulary </a:t>
            </a:r>
            <a:b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Standard English and formality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36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12497"/>
            <a:ext cx="9160684" cy="6845503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4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6536" y="531234"/>
            <a:ext cx="7910947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The Maths Tests</a:t>
            </a:r>
          </a:p>
          <a:p>
            <a:pPr algn="ctr"/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There are three tests: one arithmetic paper and two reasoning papers for Key Stage 2 and two papers for Key Stage 1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Paper 1 (arithmetic) focuses on calculations</a:t>
            </a:r>
          </a:p>
          <a:p>
            <a:pPr marL="342900" indent="-34290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Papers 2 &amp; 3 (reasoning) problem solving, fluency and applying mathematical reasoning.</a:t>
            </a:r>
          </a:p>
          <a:p>
            <a:pPr marL="342900" indent="-342900">
              <a:buFont typeface="Arial" charset="0"/>
              <a:buChar char="•"/>
            </a:pPr>
            <a:endParaRPr lang="en-GB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Questions cover : </a:t>
            </a:r>
            <a:br>
              <a:rPr lang="en-GB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sz="1400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Number and place value 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Addition, subtraction, multiplication and division (calculations)</a:t>
            </a:r>
            <a:b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GB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Geometry – properties of shapes </a:t>
            </a:r>
            <a:b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Geometry – position and direction </a:t>
            </a:r>
            <a:b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Statistics </a:t>
            </a:r>
            <a:b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Measurement</a:t>
            </a:r>
            <a:b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Algebra</a:t>
            </a:r>
            <a:b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Ratio and proportion</a:t>
            </a:r>
            <a:b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  <a:ea typeface="Arial" charset="0"/>
                <a:cs typeface="Arial" charset="0"/>
              </a:rPr>
              <a:t>- Fractions, decimals and percentages.</a:t>
            </a:r>
          </a:p>
          <a:p>
            <a:endParaRPr 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6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9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" y="-24228"/>
            <a:ext cx="9143980" cy="688222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95250" y="6692900"/>
            <a:ext cx="9271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k-SK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 ©</a:t>
            </a:r>
            <a:r>
              <a:rPr lang="en-GB" altLang="x-none" sz="700" dirty="0">
                <a:solidFill>
                  <a:srgbClr val="FFFF00"/>
                </a:solidFill>
                <a:latin typeface="Chelsea Market" charset="0"/>
                <a:ea typeface="Chelsea Market" charset="0"/>
                <a:cs typeface="Chelsea Market" charset="0"/>
              </a:rPr>
              <a:t>Ks2history 2018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86788" y="6338888"/>
            <a:ext cx="557212" cy="519112"/>
          </a:xfrm>
          <a:prstGeom prst="actionButtonForwardNext">
            <a:avLst/>
          </a:prstGeom>
          <a:solidFill>
            <a:schemeClr val="accent4">
              <a:alpha val="78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8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825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Chelsea Market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KS2 History</dc:creator>
  <cp:lastModifiedBy>Fiona Lockwood</cp:lastModifiedBy>
  <cp:revision>17</cp:revision>
  <dcterms:created xsi:type="dcterms:W3CDTF">2018-02-15T21:58:36Z</dcterms:created>
  <dcterms:modified xsi:type="dcterms:W3CDTF">2022-12-02T11:27:24Z</dcterms:modified>
</cp:coreProperties>
</file>