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sldIdLst>
    <p:sldId id="256" r:id="rId6"/>
    <p:sldId id="281" r:id="rId7"/>
    <p:sldId id="286" r:id="rId8"/>
    <p:sldId id="288" r:id="rId9"/>
    <p:sldId id="292" r:id="rId10"/>
    <p:sldId id="287" r:id="rId11"/>
    <p:sldId id="295" r:id="rId12"/>
    <p:sldId id="301" r:id="rId13"/>
    <p:sldId id="289" r:id="rId14"/>
    <p:sldId id="290" r:id="rId15"/>
    <p:sldId id="307" r:id="rId16"/>
    <p:sldId id="308" r:id="rId17"/>
    <p:sldId id="294" r:id="rId18"/>
    <p:sldId id="304"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5" clrIdx="0">
    <p:extLst>
      <p:ext uri="{19B8F6BF-5375-455C-9EA6-DF929625EA0E}">
        <p15:presenceInfo xmlns:p15="http://schemas.microsoft.com/office/powerpoint/2012/main" userId="S::kate.jones@mathematicsmastery.org::4a9fd575-894c-4f1c-886c-99f53615ea7e" providerId="AD"/>
      </p:ext>
    </p:extLst>
  </p:cmAuthor>
  <p:cmAuthor id="2" name="Rebekah Goh" initials="RG" lastIdx="5" clrIdx="1">
    <p:extLst>
      <p:ext uri="{19B8F6BF-5375-455C-9EA6-DF929625EA0E}">
        <p15:presenceInfo xmlns:p15="http://schemas.microsoft.com/office/powerpoint/2012/main" userId="S::rebekah.goh@mathematicsmastery.org::557a5cbb-287d-40da-825e-f4e4c0111d57" providerId="AD"/>
      </p:ext>
    </p:extLst>
  </p:cmAuthor>
  <p:cmAuthor id="3" name="James Protheroe" initials="JP" lastIdx="5" clrIdx="2">
    <p:extLst>
      <p:ext uri="{19B8F6BF-5375-455C-9EA6-DF929625EA0E}">
        <p15:presenceInfo xmlns:p15="http://schemas.microsoft.com/office/powerpoint/2012/main" userId="S-1-5-21-45596886-3183908232-3110153513-12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A9"/>
    <a:srgbClr val="7344A3"/>
    <a:srgbClr val="FF8C00"/>
    <a:srgbClr val="E40045"/>
    <a:srgbClr val="E6E6E6"/>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7" autoAdjust="0"/>
  </p:normalViewPr>
  <p:slideViewPr>
    <p:cSldViewPr snapToGrid="0">
      <p:cViewPr varScale="1">
        <p:scale>
          <a:sx n="55" d="100"/>
          <a:sy n="55" d="100"/>
        </p:scale>
        <p:origin x="13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alsh" userId="d4aac614-bf9a-4f8d-8a27-f9866429ffd8" providerId="ADAL" clId="{7A086475-A4EF-4181-9F3F-7BCE52032A02}"/>
    <pc:docChg chg="custSel modSld">
      <pc:chgData name="Michael Walsh" userId="d4aac614-bf9a-4f8d-8a27-f9866429ffd8" providerId="ADAL" clId="{7A086475-A4EF-4181-9F3F-7BCE52032A02}" dt="2024-01-30T10:37:05.057" v="0" actId="478"/>
      <pc:docMkLst>
        <pc:docMk/>
      </pc:docMkLst>
      <pc:sldChg chg="delSp mod">
        <pc:chgData name="Michael Walsh" userId="d4aac614-bf9a-4f8d-8a27-f9866429ffd8" providerId="ADAL" clId="{7A086475-A4EF-4181-9F3F-7BCE52032A02}" dt="2024-01-30T10:37:05.057" v="0" actId="478"/>
        <pc:sldMkLst>
          <pc:docMk/>
          <pc:sldMk cId="2538140309" sldId="306"/>
        </pc:sldMkLst>
        <pc:spChg chg="del">
          <ac:chgData name="Michael Walsh" userId="d4aac614-bf9a-4f8d-8a27-f9866429ffd8" providerId="ADAL" clId="{7A086475-A4EF-4181-9F3F-7BCE52032A02}" dt="2024-01-30T10:37:05.057" v="0" actId="478"/>
          <ac:spMkLst>
            <pc:docMk/>
            <pc:sldMk cId="2538140309" sldId="306"/>
            <ac:spMk id="4" creationId="{BA6C7872-C30E-4512-B6B4-B8D5A10D97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a:t>
            </a:r>
            <a:r>
              <a:rPr lang="en-GB" dirty="0"/>
              <a:t>, select the parts that are purposeful for you. </a:t>
            </a: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website links, calculation policy. </a:t>
            </a:r>
          </a:p>
          <a:p>
            <a:pPr marL="171450" indent="-171450">
              <a:buFont typeface="Arial" panose="020B0604020202020204" pitchFamily="34" charset="0"/>
              <a:buChar char="•"/>
            </a:pPr>
            <a:r>
              <a:rPr lang="en-GB" dirty="0"/>
              <a:t>Have the termly parent packs already on the tables  - these are to be taken home after the workshop and contain the big picture, vocabulary, key representations and games discussed in the workshop. This can also be sent out to parents who were not able to attend the workshop. </a:t>
            </a:r>
          </a:p>
          <a:p>
            <a:pPr marL="0" indent="0">
              <a:buFont typeface="Arial" panose="020B0604020202020204" pitchFamily="34" charset="0"/>
              <a:buNone/>
            </a:pPr>
            <a:r>
              <a:rPr lang="en-GB" b="1" dirty="0"/>
              <a:t>Resources</a:t>
            </a:r>
          </a:p>
          <a:p>
            <a:pPr marL="171450" indent="-171450">
              <a:buFont typeface="Arial" panose="020B0604020202020204" pitchFamily="34" charset="0"/>
              <a:buChar char="•"/>
            </a:pPr>
            <a:r>
              <a:rPr lang="en-GB" b="0" dirty="0"/>
              <a:t>Counters</a:t>
            </a:r>
          </a:p>
          <a:p>
            <a:pPr marL="171450" indent="-171450">
              <a:buFont typeface="Arial" panose="020B0604020202020204" pitchFamily="34" charset="0"/>
              <a:buChar char="•"/>
            </a:pPr>
            <a:r>
              <a:rPr lang="en-GB" b="0" dirty="0"/>
              <a:t>Countable objects e.g. small play, everyday items</a:t>
            </a:r>
          </a:p>
          <a:p>
            <a:pPr marL="171450" indent="-171450">
              <a:buFont typeface="Arial" panose="020B0604020202020204" pitchFamily="34" charset="0"/>
              <a:buChar char="•"/>
            </a:pPr>
            <a:r>
              <a:rPr lang="en-GB" b="0" dirty="0"/>
              <a:t>Bead strings</a:t>
            </a:r>
          </a:p>
          <a:p>
            <a:pPr marL="171450" indent="-171450">
              <a:buFont typeface="Arial" panose="020B0604020202020204" pitchFamily="34" charset="0"/>
              <a:buChar char="•"/>
            </a:pPr>
            <a:r>
              <a:rPr lang="en-GB" b="0" dirty="0"/>
              <a:t>Ten frames</a:t>
            </a:r>
          </a:p>
          <a:p>
            <a:pPr marL="171450" indent="-171450">
              <a:buFont typeface="Arial" panose="020B0604020202020204" pitchFamily="34" charset="0"/>
              <a:buChar char="•"/>
            </a:pPr>
            <a:r>
              <a:rPr lang="en-GB" b="0" dirty="0"/>
              <a:t>Five frames</a:t>
            </a:r>
          </a:p>
          <a:p>
            <a:pPr marL="171450" indent="-171450">
              <a:buFont typeface="Arial" panose="020B0604020202020204" pitchFamily="34" charset="0"/>
              <a:buChar char="•"/>
            </a:pPr>
            <a:r>
              <a:rPr lang="en-GB" b="0" dirty="0"/>
              <a:t>Dot cards (see folder)</a:t>
            </a: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parents how we use the big picture to connect maths to a context/the real world.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i="0" dirty="0"/>
              <a:t>Explain that </a:t>
            </a:r>
            <a:r>
              <a:rPr lang="en-GB" i="0" dirty="0"/>
              <a:t>Big Pictures are used to provide children with opportunities to connect maths with the real world, make connections and support mathematical talk and reasoning. Give parents a copy of the Mother Hubbard Big Picture (in parent pack, or display on the board) and explain that the Big Pictures in Reception are all related to nursery rhymes that the pupils spend time singing along to. This one is used in the numbers to fifteen unit, which is our focus today. Allow them to discuss what maths they can see with their children</a:t>
            </a:r>
            <a:r>
              <a:rPr lang="en-GB" i="0" baseline="0" dirty="0"/>
              <a:t> and take some feedback. </a:t>
            </a:r>
            <a:endParaRPr lang="en-GB" i="0" dirty="0"/>
          </a:p>
          <a:p>
            <a:r>
              <a:rPr lang="en-GB" i="0" dirty="0"/>
              <a:t>Mathematics Mastery encourages pupils to make connections between the maths they are doing and real contexts. Often pupils are asked to relate the maths they are doing to a real life problem which we call a “maths story”.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2920E-5C68-48BC-AB91-BD3025178B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05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Spring curriculum map with parents.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Allow parents to view the Reception curriculum map for Spring and briefly talk through the focus of each unit (no need to go through the individual objectives) </a:t>
            </a:r>
          </a:p>
          <a:p>
            <a:r>
              <a:rPr lang="en-GB" dirty="0"/>
              <a:t>Explain that the Spring map is in the parent pack. </a:t>
            </a:r>
          </a:p>
          <a:p>
            <a:r>
              <a:rPr lang="en-GB" dirty="0"/>
              <a:t>You may want to handout entire Reception curriculum map for parents to take home.  Entire curriculum map:</a:t>
            </a:r>
          </a:p>
          <a:p>
            <a:r>
              <a:rPr lang="en-GB" dirty="0"/>
              <a:t>http://toolkit.mathematicsmastery.org/download/5ce3b97817654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2920E-5C68-48BC-AB91-BD3025178B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9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for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each unit is broken down into small progressive steps. This term pupils will spend/have spent three weeks exploring numbers within ten, before moving on to numbers to fifteen in depth and finally numbers to 20. Pupils need to do more than just be able to count, they will need to be able to know what one greater or less than a given number is, be able to order numbers, problem solve and reason with numbers and are expected to show their answers in different representations and explain their thinking. This helps them to gain a greater understanding of the structure of numbers which will help them later when calculating. The slide shows how one of the mentioned units - ‘numbers to 15’ - is broken down into steps.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2920E-5C68-48BC-AB91-BD3025178B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739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6-7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and explain key early number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Facilitation: </a:t>
            </a:r>
            <a:r>
              <a:rPr lang="en-GB" b="0" dirty="0"/>
              <a:t>So what do we mean by fully understanding numbers? When counting, just knowing the number names isn’t the only thing your child needs to understand. Lets have a look at the principles of counting. (MMSL note: first identified by </a:t>
            </a:r>
            <a:r>
              <a:rPr lang="en-GB" dirty="0"/>
              <a:t>Gelman and </a:t>
            </a:r>
            <a:r>
              <a:rPr lang="en-GB" dirty="0" err="1"/>
              <a:t>Gallistel</a:t>
            </a:r>
            <a:r>
              <a:rPr lang="en-GB" dirty="0"/>
              <a:t>, 1978, but know integral to EY practice) </a:t>
            </a:r>
            <a:endParaRPr lang="en-GB" b="1" dirty="0"/>
          </a:p>
          <a:p>
            <a:pPr marL="0" indent="0">
              <a:buFont typeface="Arial" panose="020B0604020202020204" pitchFamily="34" charset="0"/>
              <a:buNone/>
            </a:pPr>
            <a:r>
              <a:rPr lang="en-GB" b="0" dirty="0"/>
              <a:t>Have a range of everyday objects out to </a:t>
            </a:r>
            <a:r>
              <a:rPr lang="en-GB" b="0" u="sng" dirty="0"/>
              <a:t>demonstrate each principle. </a:t>
            </a:r>
            <a:r>
              <a:rPr lang="en-GB" b="0" u="none" dirty="0"/>
              <a:t>If you are not confident in demonstrating a video has been included on slide 15, which you may prefer to show. </a:t>
            </a:r>
          </a:p>
          <a:p>
            <a:pPr marL="171450" indent="-171450">
              <a:buFont typeface="Arial" panose="020B0604020202020204" pitchFamily="34" charset="0"/>
              <a:buChar char="•"/>
            </a:pPr>
            <a:r>
              <a:rPr lang="en-GB" baseline="0" dirty="0"/>
              <a:t>One to one correspondence – matching a number with an object. </a:t>
            </a:r>
          </a:p>
          <a:p>
            <a:pPr marL="171450" indent="-171450">
              <a:buFont typeface="Arial" panose="020B0604020202020204" pitchFamily="34" charset="0"/>
              <a:buChar char="•"/>
            </a:pPr>
            <a:r>
              <a:rPr lang="en-GB" baseline="0" dirty="0"/>
              <a:t>Stable order – Numbers should be named in order, 1,2 3, some children may begin counting in order but may count another set of numbers in a different order, or miss numbers out </a:t>
            </a:r>
            <a:r>
              <a:rPr lang="en-GB" baseline="0" dirty="0" err="1"/>
              <a:t>e.g</a:t>
            </a:r>
            <a:r>
              <a:rPr lang="en-GB" baseline="0" dirty="0"/>
              <a:t> 1,2,4,5,3,  </a:t>
            </a:r>
          </a:p>
          <a:p>
            <a:pPr marL="171450" indent="-171450">
              <a:buFont typeface="Arial" panose="020B0604020202020204" pitchFamily="34" charset="0"/>
              <a:buChar char="•"/>
            </a:pPr>
            <a:r>
              <a:rPr lang="en-GB" baseline="0" dirty="0"/>
              <a:t>Cardinal principle - </a:t>
            </a:r>
            <a:r>
              <a:rPr lang="en-GB" sz="1200" kern="1200" dirty="0">
                <a:solidFill>
                  <a:schemeClr val="tx1"/>
                </a:solidFill>
                <a:effectLst/>
                <a:ea typeface="+mn-ea"/>
                <a:cs typeface="+mn-cs"/>
              </a:rPr>
              <a:t>refers to the number of objects as a whole; developing an understanding of the ‘three-ness of three’ rather than a number in a sequence of numbers: 1, 2, 3. The final number in the count represents the </a:t>
            </a:r>
            <a:r>
              <a:rPr lang="en-GB" sz="1200" b="1" kern="1200" dirty="0">
                <a:solidFill>
                  <a:schemeClr val="tx1"/>
                </a:solidFill>
                <a:effectLst/>
                <a:ea typeface="+mn-ea"/>
                <a:cs typeface="+mn-cs"/>
              </a:rPr>
              <a:t>cardinal value </a:t>
            </a:r>
            <a:r>
              <a:rPr lang="en-GB" sz="1200" kern="1200" dirty="0">
                <a:solidFill>
                  <a:schemeClr val="tx1"/>
                </a:solidFill>
                <a:effectLst/>
                <a:ea typeface="+mn-ea"/>
                <a:cs typeface="+mn-cs"/>
              </a:rPr>
              <a:t>of the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ea typeface="+mn-ea"/>
                <a:cs typeface="+mn-cs"/>
              </a:rPr>
              <a:t>Abstraction principle - counting objects that are not visible such as hand claps, dropping coins into a tin.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ea typeface="+mn-ea"/>
                <a:cs typeface="+mn-cs"/>
              </a:rPr>
              <a:t>Order irrelevance - to understand that objects can be counted in any order. For example, counting does not have to take place from left to right – they can be counted in any order and the total number will be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a:p>
        </p:txBody>
      </p:sp>
    </p:spTree>
    <p:extLst>
      <p:ext uri="{BB962C8B-B14F-4D97-AF65-F5344CB8AC3E}">
        <p14:creationId xmlns:p14="http://schemas.microsoft.com/office/powerpoint/2010/main" val="164297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6-7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and explain key early number skills.</a:t>
            </a:r>
          </a:p>
          <a:p>
            <a:pPr marL="0" indent="0">
              <a:buFont typeface="Arial" panose="020B0604020202020204" pitchFamily="34" charset="0"/>
              <a:buNone/>
            </a:pPr>
            <a:r>
              <a:rPr lang="en-GB" b="1" dirty="0"/>
              <a:t>Facilitation:</a:t>
            </a:r>
          </a:p>
          <a:p>
            <a:pPr marL="0" indent="0">
              <a:buFont typeface="Arial" panose="020B0604020202020204" pitchFamily="34" charset="0"/>
              <a:buNone/>
            </a:pPr>
            <a:r>
              <a:rPr lang="en-GB" b="0" dirty="0"/>
              <a:t>Have a range of everyday objects out to </a:t>
            </a:r>
            <a:r>
              <a:rPr lang="en-GB" b="0" u="sng" dirty="0"/>
              <a:t>demonstrate each skill.</a:t>
            </a:r>
          </a:p>
          <a:p>
            <a:pPr marL="171450" indent="-171450">
              <a:buFont typeface="Arial" panose="020B0604020202020204" pitchFamily="34" charset="0"/>
              <a:buChar char="•"/>
            </a:pPr>
            <a:r>
              <a:rPr lang="en-GB" baseline="0" dirty="0"/>
              <a:t>Conservation of number – the ability to know that a set of counted objects, such as cubes, when rearranged differently, is the same number – we don’t need to recount each time.  Young children will often need to keep checking the number of fingers on each hand for example as they have not yet established conservation of number.  This is a developmental stage and through frequent exposure to number will be grasped by pupils.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Subitising – the ability to know how many objects in a set without counting.  Generally five is seen as the maximum number that can be subitised, for numbers larger than this you see smaller numbers, for example, for six, someone may see three dots and three dots and know that is six without counting them all. Using dotted dice is a good way of knowing if a pupil can subitise or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ea typeface="+mn-ea"/>
                <a:cs typeface="+mn-cs"/>
              </a:rPr>
              <a:t>Explain that we will refer to these skills throughout the rest of the workshop and not to worry too much about the technical terms but the skills being demonstrated.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a:p>
        </p:txBody>
      </p:sp>
    </p:spTree>
    <p:extLst>
      <p:ext uri="{BB962C8B-B14F-4D97-AF65-F5344CB8AC3E}">
        <p14:creationId xmlns:p14="http://schemas.microsoft.com/office/powerpoint/2010/main" val="338331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493D0FEC-1AEC-4A3B-BF6C-F44763AA426E}" type="slidenum">
              <a:rPr lang="en-GB" smtClean="0"/>
              <a:t>15</a:t>
            </a:fld>
            <a:endParaRPr lang="en-GB"/>
          </a:p>
        </p:txBody>
      </p:sp>
    </p:spTree>
    <p:extLst>
      <p:ext uri="{BB962C8B-B14F-4D97-AF65-F5344CB8AC3E}">
        <p14:creationId xmlns:p14="http://schemas.microsoft.com/office/powerpoint/2010/main" val="65710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10 – 15 minutes for introduction slides 1 – 6. </a:t>
            </a:r>
          </a:p>
          <a:p>
            <a:r>
              <a:rPr lang="en-GB" b="1" dirty="0"/>
              <a:t>Purpose: </a:t>
            </a:r>
            <a:r>
              <a:rPr lang="en-GB" b="0" dirty="0"/>
              <a:t>To give an overview of Mathematics Mastery.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a:t>
            </a:r>
            <a:r>
              <a:rPr lang="en-GB" b="0" baseline="0" dirty="0"/>
              <a:t> that the school</a:t>
            </a:r>
            <a:r>
              <a:rPr lang="en-GB" dirty="0"/>
              <a:t> follows a mastery curriculum. Mastery reflects the needs of the 2014 curriculum (click)  with a greater focus on talk and reasoning (click) with problem solving at its heart. (click) The programme is based on research and evidence from across the world (click) and the curriculum is designed so that all pupils can succeed (click) regardless of background and ability, with greater focus on exploring a problem in depth rather than moving onto something new, for example pupils will fully explore numbers within 20 before moving onto larger numbers. </a:t>
            </a:r>
            <a:endParaRPr lang="en-GB" i="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a:p>
        </p:txBody>
      </p:sp>
    </p:spTree>
    <p:extLst>
      <p:ext uri="{BB962C8B-B14F-4D97-AF65-F5344CB8AC3E}">
        <p14:creationId xmlns:p14="http://schemas.microsoft.com/office/powerpoint/2010/main" val="12891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what we mean by depth.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Link to previous slide that mastery is about having a deeper understanding of a concept rather than moving on to something new, for example fully understanding numbers 1 – 5 before moving on to numbers 1-10. But what do we mean by depth? (click)</a:t>
            </a:r>
          </a:p>
          <a:p>
            <a:r>
              <a:rPr lang="en-GB" dirty="0"/>
              <a:t>Mathematics Mastery is based on three key principles (the dimensions of depth): Language and communication (click) mathematical thinking (click) and conceptual understanding (click). Research shows that these three aspects lead to a depth of understanding and ultimately success in mathematics, allowing children to become better mathematicians and thus better</a:t>
            </a:r>
            <a:r>
              <a:rPr lang="en-GB" baseline="0" dirty="0"/>
              <a:t> </a:t>
            </a:r>
            <a:r>
              <a:rPr lang="en-GB" dirty="0"/>
              <a:t>problem solvers. (click)</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a:p>
        </p:txBody>
      </p:sp>
    </p:spTree>
    <p:extLst>
      <p:ext uri="{BB962C8B-B14F-4D97-AF65-F5344CB8AC3E}">
        <p14:creationId xmlns:p14="http://schemas.microsoft.com/office/powerpoint/2010/main" val="140678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Language and Communication in maths. </a:t>
            </a:r>
            <a:endParaRPr lang="en-GB" dirty="0"/>
          </a:p>
          <a:p>
            <a:pPr>
              <a:defRPr/>
            </a:pPr>
            <a:r>
              <a:rPr lang="en-GB" b="1"/>
              <a:t>Facilitation: </a:t>
            </a:r>
            <a:r>
              <a:rPr lang="en-GB" b="0"/>
              <a:t>Emphasise</a:t>
            </a:r>
            <a:r>
              <a:rPr lang="en-GB" b="0" baseline="0"/>
              <a:t> </a:t>
            </a:r>
            <a:r>
              <a:rPr lang="en-GB" b="0" baseline="0" dirty="0"/>
              <a:t>that the programme and your school place</a:t>
            </a:r>
            <a:r>
              <a:rPr lang="en-GB" dirty="0"/>
              <a:t> an emphasis on pupils using precise mathematical vocabulary. Each lesson has key words,</a:t>
            </a:r>
            <a:r>
              <a:rPr lang="en-GB" baseline="0" dirty="0"/>
              <a:t> </a:t>
            </a:r>
            <a:r>
              <a:rPr lang="en-GB" dirty="0"/>
              <a:t>called star words, and there will be some of this term’s star words included in</a:t>
            </a:r>
            <a:r>
              <a:rPr lang="en-GB" baseline="0" dirty="0"/>
              <a:t> the parent</a:t>
            </a:r>
            <a:r>
              <a:rPr lang="en-GB" dirty="0"/>
              <a:t> pack to take home.</a:t>
            </a:r>
            <a:endParaRPr lang="en-GB" dirty="0">
              <a:cs typeface="Calibri"/>
            </a:endParaRPr>
          </a:p>
          <a:p>
            <a:pPr>
              <a:defRPr/>
            </a:pPr>
            <a:endParaRPr lang="en-GB" dirty="0">
              <a:cs typeface="Calibri"/>
            </a:endParaRPr>
          </a:p>
          <a:p>
            <a:pPr>
              <a:defRPr/>
            </a:pPr>
            <a:r>
              <a:rPr lang="en-GB" dirty="0">
                <a:cs typeface="Calibri"/>
              </a:rPr>
              <a:t>Share</a:t>
            </a:r>
            <a:r>
              <a:rPr lang="en-GB" baseline="0" dirty="0">
                <a:cs typeface="Calibri"/>
              </a:rPr>
              <a:t> that we</a:t>
            </a:r>
            <a:r>
              <a:rPr lang="en-GB" dirty="0"/>
              <a:t> encourage pupils to speak in full sentences. This supports them in applying that vocabulary and with more practise builds their ability to have a mathematical discussion and reason about the maths.</a:t>
            </a:r>
            <a:r>
              <a:rPr lang="en-GB" baseline="0" dirty="0">
                <a:cs typeface="Calibri" panose="020F0502020204030204"/>
              </a:rPr>
              <a:t> </a:t>
            </a:r>
            <a:r>
              <a:rPr lang="en-GB" dirty="0"/>
              <a:t>Mathematical talk is central to all maths lessons and happens throughout the lesson. It helps to build pupils’ understanding and gives them opportunity to work together and share strategies. </a:t>
            </a:r>
          </a:p>
          <a:p>
            <a:endParaRPr lang="en-GB" dirty="0"/>
          </a:p>
          <a:p>
            <a:r>
              <a:rPr lang="en-GB" dirty="0"/>
              <a:t>Explain that when working with children at home parents should aim to talk about maths rather than give them a sheet of maths to do alone. They</a:t>
            </a:r>
            <a:r>
              <a:rPr lang="en-GB" baseline="0" dirty="0"/>
              <a:t> could try</a:t>
            </a:r>
            <a:r>
              <a:rPr lang="en-GB" dirty="0"/>
              <a:t> asking your child about this week’s star words, “What new maths words did you use today? How do you use them in a sentence?”. Emphasise that the more they discuss maths with their child the more they will get an idea of their understanding.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a:p>
        </p:txBody>
      </p:sp>
    </p:spTree>
    <p:extLst>
      <p:ext uri="{BB962C8B-B14F-4D97-AF65-F5344CB8AC3E}">
        <p14:creationId xmlns:p14="http://schemas.microsoft.com/office/powerpoint/2010/main" val="136047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Mathematical Thinking.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Facilitation</a:t>
            </a:r>
            <a:r>
              <a:rPr lang="en-GB" b="0" dirty="0" err="1"/>
              <a:t>Share</a:t>
            </a:r>
            <a:r>
              <a:rPr lang="en-GB" b="0" baseline="0" dirty="0"/>
              <a:t> in the following way: </a:t>
            </a:r>
            <a:r>
              <a:rPr lang="en-GB" dirty="0"/>
              <a:t>Pupils are encouraged to think mathematically which includes imagining, sorting and comparing, making connections to things that you already know, spotting patterns and drawing conclusions.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These are things children do without being taught and you may have noticed your child doing them in their play, e.g. pointing out patterns, or sorting their toys into groups according to certain properties.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shows some question prompts to support your child with mathematical thinking.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2920E-5C68-48BC-AB91-BD3025178B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77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Time: </a:t>
            </a:r>
            <a:r>
              <a:rPr lang="en-GB" dirty="0"/>
              <a:t>10 – 15  minutes for introduction slides 1 – 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Purpose: </a:t>
            </a:r>
            <a:r>
              <a:rPr lang="en-GB" b="0" dirty="0"/>
              <a:t>To explain how to develop Conceptual Understanding.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Facilitation: </a:t>
            </a:r>
            <a:r>
              <a:rPr lang="en-GB" dirty="0"/>
              <a:t>Have manipulatives out to show concrete examples of the number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When a child first hears or see the number 32, they have little understanding of what it means, it is just an abstract symbol Children need to see</a:t>
            </a:r>
            <a:r>
              <a:rPr lang="en-GB" i="1" baseline="0" dirty="0"/>
              <a:t> it represented in lots of different ways and make connections - understand that they all represent the same thing. (Animate slide) Representations can be concrete e.g. anything that your child can move around, pictorial – anything your child can draw or abstract which holds no meaning by itself such as the spoken word, numerals or word.</a:t>
            </a:r>
          </a:p>
          <a:p>
            <a:pPr marL="0" indent="0">
              <a:buFont typeface="Arial" panose="020B0604020202020204" pitchFamily="34" charset="0"/>
              <a:buNone/>
            </a:pPr>
            <a:r>
              <a:rPr lang="en-GB" i="1" dirty="0"/>
              <a:t>Each representation helps your</a:t>
            </a:r>
            <a:r>
              <a:rPr lang="en-GB" i="1" baseline="0" dirty="0"/>
              <a:t> children</a:t>
            </a:r>
            <a:r>
              <a:rPr lang="en-GB" i="1" dirty="0"/>
              <a:t> understand </a:t>
            </a:r>
            <a:r>
              <a:rPr lang="en-GB" b="1" i="1" dirty="0"/>
              <a:t>a different aspect </a:t>
            </a:r>
            <a:r>
              <a:rPr lang="en-GB" i="1" dirty="0"/>
              <a:t>of that number. </a:t>
            </a:r>
          </a:p>
          <a:p>
            <a:pPr marL="0" indent="0">
              <a:buFont typeface="Arial" panose="020B0604020202020204" pitchFamily="34" charset="0"/>
              <a:buNone/>
            </a:pPr>
            <a:r>
              <a:rPr lang="en-GB" i="1" dirty="0"/>
              <a:t>For example: some of these representations place emphasis on the value of the number (five frame model). Some of these help pupils to understand the order of numbers (number line). It’s important pupils see maths in different ways, make connections between these ways and deepen their understanding. Remember just because a child knows how to say and count to 4 doesn’t mean that they know where it might lie on a number line or how far away it is from 5 or 10 or how to separate it into three and one, to groups of two etc. </a:t>
            </a:r>
          </a:p>
          <a:p>
            <a:pPr marL="0" indent="0">
              <a:buFont typeface="Arial" panose="020B0604020202020204" pitchFamily="34" charset="0"/>
              <a:buNone/>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a:p>
        </p:txBody>
      </p:sp>
    </p:spTree>
    <p:extLst>
      <p:ext uri="{BB962C8B-B14F-4D97-AF65-F5344CB8AC3E}">
        <p14:creationId xmlns:p14="http://schemas.microsoft.com/office/powerpoint/2010/main" val="105323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6-7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allow parents to explore different ways of representing the same number.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Have a range manipulatives and pictorial representations out of the table: e.g. bead string, part-whole model, five frame, counters, cubes, small world items e.g. teddy bears as well as whiteboards and whiteboard pens.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Explain that in order to develop understanding, pupils need to make connections between different representations and they will have opportunities during the lessons to see each number to six in different ways to develop a deeper understanding. That is why pupils in this term solely</a:t>
            </a:r>
            <a:r>
              <a:rPr lang="en-GB" b="0" i="0" baseline="0" dirty="0"/>
              <a:t> focus on these numbers, we want them to have a secure understanding as it’s important for calculation skills later on in their schooling.</a:t>
            </a:r>
            <a:r>
              <a:rPr lang="en-GB"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Invite parents to make the number three in various ways. Ask them what each representation might tell us about the number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E.g. compliments to three, size of three, on to ne correspondence, conservation of number, cardinality etc.</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a:p>
        </p:txBody>
      </p:sp>
    </p:spTree>
    <p:extLst>
      <p:ext uri="{BB962C8B-B14F-4D97-AF65-F5344CB8AC3E}">
        <p14:creationId xmlns:p14="http://schemas.microsoft.com/office/powerpoint/2010/main" val="254474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some ideas of ways to use concrete representations at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a:t>
            </a:r>
            <a:r>
              <a:rPr lang="en-GB" b="0" i="0" dirty="0"/>
              <a:t>we don’t expect you to have the same resources we use at school</a:t>
            </a:r>
            <a:r>
              <a:rPr lang="en-GB" b="0" i="0" baseline="0" dirty="0"/>
              <a:t> - t</a:t>
            </a:r>
            <a:r>
              <a:rPr lang="en-GB" b="0" i="0" dirty="0"/>
              <a:t>here plenty of every day items you can use. For example: buttons, coins, straws, dried pasta, tins, toys, teddy bears.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Also look out for numbers in the environment. Who can spot the number three on the walk to school? This can include the numeral as well as sets of three objects.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a:p>
        </p:txBody>
      </p:sp>
    </p:spTree>
    <p:extLst>
      <p:ext uri="{BB962C8B-B14F-4D97-AF65-F5344CB8AC3E}">
        <p14:creationId xmlns:p14="http://schemas.microsoft.com/office/powerpoint/2010/main" val="300286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(possibly change wording, from dos and don’ts)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dirty="0"/>
              <a:t>To give advice about opportunities to support with mathematics at home</a:t>
            </a:r>
          </a:p>
          <a:p>
            <a:pPr marL="0" indent="0">
              <a:buNone/>
            </a:pPr>
            <a:r>
              <a:rPr lang="en-GB" b="1" dirty="0"/>
              <a:t>Facilitation: </a:t>
            </a:r>
            <a:r>
              <a:rPr lang="en-GB" b="0" dirty="0"/>
              <a:t>Share,</a:t>
            </a:r>
            <a:r>
              <a:rPr lang="en-GB" b="0" baseline="0" dirty="0"/>
              <a:t> making 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a:p>
        </p:txBody>
      </p:sp>
    </p:spTree>
    <p:extLst>
      <p:ext uri="{BB962C8B-B14F-4D97-AF65-F5344CB8AC3E}">
        <p14:creationId xmlns:p14="http://schemas.microsoft.com/office/powerpoint/2010/main" val="184188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404095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97762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398530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40254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540364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6673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64225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0272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71550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998515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921459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26926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24247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315118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30/01/2024</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30/01/2024</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8375057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9.em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jpg"/><Relationship Id="rId11" Type="http://schemas.openxmlformats.org/officeDocument/2006/relationships/image" Target="../media/image19.png"/><Relationship Id="rId5" Type="http://schemas.openxmlformats.org/officeDocument/2006/relationships/image" Target="../media/image14.JP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a:solidFill>
                  <a:schemeClr val="bg1"/>
                </a:solidFill>
                <a:latin typeface="Helvetica" panose="020B0604020202020204" pitchFamily="34" charset="0"/>
                <a:cs typeface="Helvetica" panose="020B0604020202020204" pitchFamily="34" charset="0"/>
              </a:rPr>
              <a:t>Reception</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a:solidFill>
                    <a:schemeClr val="bg1"/>
                  </a:solidFill>
                  <a:latin typeface="+mn-lt"/>
                  <a:cs typeface="Helvetica"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E5AFA54C-DF26-4574-82B2-C76F5A569C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48850" y="185321"/>
            <a:ext cx="192450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7773" cy="58477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Big Pictures</a:t>
            </a:r>
          </a:p>
        </p:txBody>
      </p:sp>
      <p:sp>
        <p:nvSpPr>
          <p:cNvPr id="2" name="Speech Bubble: Rectangle 1">
            <a:extLst>
              <a:ext uri="{FF2B5EF4-FFF2-40B4-BE49-F238E27FC236}">
                <a16:creationId xmlns:a16="http://schemas.microsoft.com/office/drawing/2014/main" id="{11F8D4A0-BCAF-41E9-B037-918D70457FEE}"/>
              </a:ext>
            </a:extLst>
          </p:cNvPr>
          <p:cNvSpPr/>
          <p:nvPr/>
        </p:nvSpPr>
        <p:spPr>
          <a:xfrm>
            <a:off x="7360316" y="1978091"/>
            <a:ext cx="3974793" cy="1380264"/>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maths can you see?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3"/>
          <a:stretch>
            <a:fillRect/>
          </a:stretch>
        </p:blipFill>
        <p:spPr>
          <a:xfrm>
            <a:off x="9670701" y="3626316"/>
            <a:ext cx="1121761" cy="1329043"/>
          </a:xfrm>
          <a:prstGeom prst="rect">
            <a:avLst/>
          </a:prstGeom>
        </p:spPr>
      </p:pic>
      <p:sp>
        <p:nvSpPr>
          <p:cNvPr id="11" name="Rectangle 10">
            <a:extLst>
              <a:ext uri="{FF2B5EF4-FFF2-40B4-BE49-F238E27FC236}">
                <a16:creationId xmlns:a16="http://schemas.microsoft.com/office/drawing/2014/main" id="{6D5FC246-46EF-4369-83E0-42E47A46F1C3}"/>
              </a:ext>
            </a:extLst>
          </p:cNvPr>
          <p:cNvSpPr/>
          <p:nvPr/>
        </p:nvSpPr>
        <p:spPr>
          <a:xfrm>
            <a:off x="224835" y="6211017"/>
            <a:ext cx="10024065" cy="4854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number    order    greater    less     more    fewer    same    equal    before    after    between</a:t>
            </a:r>
          </a:p>
        </p:txBody>
      </p:sp>
      <p:pic>
        <p:nvPicPr>
          <p:cNvPr id="9" name="Picture 8">
            <a:extLst>
              <a:ext uri="{FF2B5EF4-FFF2-40B4-BE49-F238E27FC236}">
                <a16:creationId xmlns:a16="http://schemas.microsoft.com/office/drawing/2014/main" id="{7926EE3D-C2DA-4021-9B28-ED608A2CD974}"/>
              </a:ext>
            </a:extLst>
          </p:cNvPr>
          <p:cNvPicPr/>
          <p:nvPr/>
        </p:nvPicPr>
        <p:blipFill rotWithShape="1">
          <a:blip r:embed="rId4">
            <a:extLst>
              <a:ext uri="{28A0092B-C50C-407E-A947-70E740481C1C}">
                <a14:useLocalDpi xmlns:a14="http://schemas.microsoft.com/office/drawing/2010/main" val="0"/>
              </a:ext>
            </a:extLst>
          </a:blip>
          <a:srcRect l="2415" t="2397" r="2728" b="6044"/>
          <a:stretch/>
        </p:blipFill>
        <p:spPr bwMode="auto">
          <a:xfrm>
            <a:off x="7594171" y="4616371"/>
            <a:ext cx="1648867" cy="1038335"/>
          </a:xfrm>
          <a:prstGeom prst="rect">
            <a:avLst/>
          </a:prstGeom>
          <a:ln w="3175">
            <a:solidFill>
              <a:schemeClr val="tx1"/>
            </a:solid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34CEA125-B06F-4F5E-8332-604AC485143A}"/>
              </a:ext>
            </a:extLst>
          </p:cNvPr>
          <p:cNvPicPr>
            <a:picLocks noChangeAspect="1"/>
          </p:cNvPicPr>
          <p:nvPr/>
        </p:nvPicPr>
        <p:blipFill>
          <a:blip r:embed="rId5"/>
          <a:stretch>
            <a:fillRect/>
          </a:stretch>
        </p:blipFill>
        <p:spPr>
          <a:xfrm>
            <a:off x="435060" y="1246251"/>
            <a:ext cx="6663135" cy="4587906"/>
          </a:xfrm>
          <a:prstGeom prst="rect">
            <a:avLst/>
          </a:prstGeom>
        </p:spPr>
      </p:pic>
    </p:spTree>
    <p:extLst>
      <p:ext uri="{BB962C8B-B14F-4D97-AF65-F5344CB8AC3E}">
        <p14:creationId xmlns:p14="http://schemas.microsoft.com/office/powerpoint/2010/main" val="202339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67900" y="185321"/>
            <a:ext cx="190545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8114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Reception Spring Curriculum Map</a:t>
            </a:r>
          </a:p>
        </p:txBody>
      </p:sp>
      <p:graphicFrame>
        <p:nvGraphicFramePr>
          <p:cNvPr id="9" name="Table 8">
            <a:extLst>
              <a:ext uri="{FF2B5EF4-FFF2-40B4-BE49-F238E27FC236}">
                <a16:creationId xmlns:a16="http://schemas.microsoft.com/office/drawing/2014/main" id="{38064B8F-44C2-403B-B2EC-F5C4B0535FE5}"/>
              </a:ext>
            </a:extLst>
          </p:cNvPr>
          <p:cNvGraphicFramePr>
            <a:graphicFrameLocks noGrp="1"/>
          </p:cNvGraphicFramePr>
          <p:nvPr/>
        </p:nvGraphicFramePr>
        <p:xfrm>
          <a:off x="978422" y="1503678"/>
          <a:ext cx="9673536" cy="2205519"/>
        </p:xfrm>
        <a:graphic>
          <a:graphicData uri="http://schemas.openxmlformats.org/drawingml/2006/table">
            <a:tbl>
              <a:tblPr firstRow="1" bandRow="1">
                <a:tableStyleId>{5940675A-B579-460E-94D1-54222C63F5DA}</a:tableStyleId>
              </a:tblPr>
              <a:tblGrid>
                <a:gridCol w="3751839">
                  <a:extLst>
                    <a:ext uri="{9D8B030D-6E8A-4147-A177-3AD203B41FA5}">
                      <a16:colId xmlns:a16="http://schemas.microsoft.com/office/drawing/2014/main" val="2930844339"/>
                    </a:ext>
                  </a:extLst>
                </a:gridCol>
                <a:gridCol w="2108688">
                  <a:extLst>
                    <a:ext uri="{9D8B030D-6E8A-4147-A177-3AD203B41FA5}">
                      <a16:colId xmlns:a16="http://schemas.microsoft.com/office/drawing/2014/main" val="588203538"/>
                    </a:ext>
                  </a:extLst>
                </a:gridCol>
                <a:gridCol w="3813009">
                  <a:extLst>
                    <a:ext uri="{9D8B030D-6E8A-4147-A177-3AD203B41FA5}">
                      <a16:colId xmlns:a16="http://schemas.microsoft.com/office/drawing/2014/main" val="1755218418"/>
                    </a:ext>
                  </a:extLst>
                </a:gridCol>
              </a:tblGrid>
              <a:tr h="690388">
                <a:tc>
                  <a:txBody>
                    <a:bodyPr/>
                    <a:lstStyle/>
                    <a:p>
                      <a:pPr algn="ctr"/>
                      <a:r>
                        <a:rPr lang="en-GB" sz="1600" b="1" dirty="0">
                          <a:solidFill>
                            <a:srgbClr val="E40045"/>
                          </a:solidFill>
                          <a:latin typeface="Arial" panose="020B0604020202020204" pitchFamily="34" charset="0"/>
                          <a:cs typeface="Arial" panose="020B0604020202020204" pitchFamily="34" charset="0"/>
                        </a:rPr>
                        <a:t>Numbers within 10</a:t>
                      </a:r>
                    </a:p>
                    <a:p>
                      <a:pPr algn="ctr"/>
                      <a:endParaRPr lang="en-GB" sz="6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600" b="1" dirty="0">
                          <a:solidFill>
                            <a:srgbClr val="E40045"/>
                          </a:solidFill>
                          <a:latin typeface="Arial" panose="020B0604020202020204" pitchFamily="34" charset="0"/>
                          <a:cs typeface="Arial" panose="020B0604020202020204" pitchFamily="34" charset="0"/>
                        </a:rPr>
                        <a:t>Addition and</a:t>
                      </a:r>
                    </a:p>
                    <a:p>
                      <a:pPr algn="ctr"/>
                      <a:r>
                        <a:rPr lang="en-US" sz="1600" b="1" dirty="0">
                          <a:solidFill>
                            <a:srgbClr val="E40045"/>
                          </a:solidFill>
                          <a:latin typeface="Arial" panose="020B0604020202020204" pitchFamily="34" charset="0"/>
                          <a:cs typeface="Arial" panose="020B0604020202020204" pitchFamily="34" charset="0"/>
                        </a:rPr>
                        <a:t>subtraction</a:t>
                      </a:r>
                    </a:p>
                    <a:p>
                      <a:pPr algn="ctr"/>
                      <a:r>
                        <a:rPr lang="en-US" sz="1600" b="1" dirty="0">
                          <a:solidFill>
                            <a:srgbClr val="E40045"/>
                          </a:solidFill>
                          <a:latin typeface="Arial" panose="020B0604020202020204" pitchFamily="34" charset="0"/>
                          <a:cs typeface="Arial" panose="020B0604020202020204" pitchFamily="34" charset="0"/>
                        </a:rPr>
                        <a:t>within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Numbers within 15</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382559">
                <a:tc>
                  <a:txBody>
                    <a:bodyPr/>
                    <a:lstStyle/>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Count up to ten objects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Represent, order and explore numbers to ten</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One more or fewer, one greater or less</a:t>
                      </a:r>
                    </a:p>
                    <a:p>
                      <a:pPr marL="0" indent="0" algn="l">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Explore addition as counting on and subtraction as taking away</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Count up to 15 objects and </a:t>
                      </a:r>
                      <a:r>
                        <a:rPr lang="en-US" sz="1400" dirty="0" err="1">
                          <a:latin typeface="Arial" panose="020B0604020202020204" pitchFamily="34" charset="0"/>
                          <a:cs typeface="Arial" panose="020B0604020202020204" pitchFamily="34" charset="0"/>
                        </a:rPr>
                        <a:t>recognise</a:t>
                      </a:r>
                      <a:r>
                        <a:rPr lang="en-US" sz="1400" dirty="0">
                          <a:latin typeface="Arial" panose="020B0604020202020204" pitchFamily="34" charset="0"/>
                          <a:cs typeface="Arial" panose="020B0604020202020204" pitchFamily="34" charset="0"/>
                        </a:rPr>
                        <a:t> different representations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Order and explore numbers to 15</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One more or fewer</a:t>
                      </a: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10" name="Table 9">
            <a:extLst>
              <a:ext uri="{FF2B5EF4-FFF2-40B4-BE49-F238E27FC236}">
                <a16:creationId xmlns:a16="http://schemas.microsoft.com/office/drawing/2014/main" id="{3071DBB6-C058-4EBD-9BD0-0F555521EB67}"/>
              </a:ext>
            </a:extLst>
          </p:cNvPr>
          <p:cNvGraphicFramePr>
            <a:graphicFrameLocks noGrp="1"/>
          </p:cNvGraphicFramePr>
          <p:nvPr/>
        </p:nvGraphicFramePr>
        <p:xfrm>
          <a:off x="978422" y="4343484"/>
          <a:ext cx="7976892" cy="1974807"/>
        </p:xfrm>
        <a:graphic>
          <a:graphicData uri="http://schemas.openxmlformats.org/drawingml/2006/table">
            <a:tbl>
              <a:tblPr firstRow="1" bandRow="1">
                <a:tableStyleId>{5940675A-B579-460E-94D1-54222C63F5DA}</a:tableStyleId>
              </a:tblPr>
              <a:tblGrid>
                <a:gridCol w="3632960">
                  <a:extLst>
                    <a:ext uri="{9D8B030D-6E8A-4147-A177-3AD203B41FA5}">
                      <a16:colId xmlns:a16="http://schemas.microsoft.com/office/drawing/2014/main" val="2930844339"/>
                    </a:ext>
                  </a:extLst>
                </a:gridCol>
                <a:gridCol w="2239361">
                  <a:extLst>
                    <a:ext uri="{9D8B030D-6E8A-4147-A177-3AD203B41FA5}">
                      <a16:colId xmlns:a16="http://schemas.microsoft.com/office/drawing/2014/main" val="588203538"/>
                    </a:ext>
                  </a:extLst>
                </a:gridCol>
                <a:gridCol w="2104571">
                  <a:extLst>
                    <a:ext uri="{9D8B030D-6E8A-4147-A177-3AD203B41FA5}">
                      <a16:colId xmlns:a16="http://schemas.microsoft.com/office/drawing/2014/main" val="108727358"/>
                    </a:ext>
                  </a:extLst>
                </a:gridCol>
              </a:tblGrid>
              <a:tr h="603207">
                <a:tc>
                  <a:txBody>
                    <a:bodyPr/>
                    <a:lstStyle/>
                    <a:p>
                      <a:pPr algn="ctr"/>
                      <a:r>
                        <a:rPr lang="en-GB" sz="1600" b="1" dirty="0">
                          <a:solidFill>
                            <a:srgbClr val="E40045"/>
                          </a:solidFill>
                          <a:latin typeface="Arial" panose="020B0604020202020204" pitchFamily="34" charset="0"/>
                          <a:cs typeface="Arial" panose="020B0604020202020204" pitchFamily="34" charset="0"/>
                        </a:rPr>
                        <a:t>Grouping and sharing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Numbers</a:t>
                      </a:r>
                    </a:p>
                    <a:p>
                      <a:pPr algn="ctr"/>
                      <a:r>
                        <a:rPr lang="en-GB" sz="1600" b="1" dirty="0">
                          <a:solidFill>
                            <a:srgbClr val="E40045"/>
                          </a:solidFill>
                          <a:latin typeface="Arial" panose="020B0604020202020204" pitchFamily="34" charset="0"/>
                          <a:cs typeface="Arial" panose="020B0604020202020204" pitchFamily="34" charset="0"/>
                        </a:rPr>
                        <a:t>within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Doubling and</a:t>
                      </a:r>
                    </a:p>
                    <a:p>
                      <a:pPr algn="ctr"/>
                      <a:r>
                        <a:rPr lang="en-GB" sz="1600" b="1" dirty="0">
                          <a:solidFill>
                            <a:srgbClr val="E40045"/>
                          </a:solidFill>
                          <a:latin typeface="Arial" panose="020B0604020202020204" pitchFamily="34" charset="0"/>
                          <a:cs typeface="Arial" panose="020B0604020202020204" pitchFamily="34" charset="0"/>
                        </a:rPr>
                        <a:t>Halving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344838">
                <a:tc>
                  <a:txBody>
                    <a:bodyPr/>
                    <a:lstStyle/>
                    <a:p>
                      <a:pPr marL="0" indent="0">
                        <a:buFont typeface="Arial" panose="020B0604020202020204" pitchFamily="34" charset="0"/>
                        <a:buChar char="•"/>
                      </a:pPr>
                      <a:r>
                        <a:rPr lang="en-GB"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Counting and sharing in equal groups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Grouping into fives and tens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Relationship between grouping and sharing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Count up to 10 objects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Represent, order and explore numbers to 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One more or fewer</a:t>
                      </a:r>
                      <a:endParaRPr lang="en-GB"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lgn="l">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Doubling and halving</a:t>
                      </a:r>
                    </a:p>
                    <a:p>
                      <a:pPr marL="0" indent="0" algn="l">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Relationship between</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Tree>
    <p:extLst>
      <p:ext uri="{BB962C8B-B14F-4D97-AF65-F5344CB8AC3E}">
        <p14:creationId xmlns:p14="http://schemas.microsoft.com/office/powerpoint/2010/main" val="100132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F7A8CAC-1C0A-4C3A-AE9F-71125727E708}"/>
              </a:ext>
            </a:extLst>
          </p:cNvPr>
          <p:cNvSpPr/>
          <p:nvPr/>
        </p:nvSpPr>
        <p:spPr>
          <a:xfrm>
            <a:off x="209550" y="1051441"/>
            <a:ext cx="5223163" cy="29871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0D2002F-0E62-4C98-BC96-34FAE824FB0F}"/>
              </a:ext>
            </a:extLst>
          </p:cNvPr>
          <p:cNvSpPr/>
          <p:nvPr/>
        </p:nvSpPr>
        <p:spPr>
          <a:xfrm>
            <a:off x="6419365" y="1651874"/>
            <a:ext cx="5467350" cy="47734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be able to count up to 15 objects and place them in order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know what is one more than a number within 15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know what is one fewer than a number within 15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apply knowledge of one more and one fewer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use the 'guess and check' strategy for problem solving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be able to order numbers within 15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 explore numbers within 15</a:t>
            </a:r>
          </a:p>
        </p:txBody>
      </p:sp>
      <p:sp>
        <p:nvSpPr>
          <p:cNvPr id="80" name="Rectangle 79">
            <a:extLst>
              <a:ext uri="{FF2B5EF4-FFF2-40B4-BE49-F238E27FC236}">
                <a16:creationId xmlns:a16="http://schemas.microsoft.com/office/drawing/2014/main" id="{03EFF195-F38E-4897-A197-89E086D12D76}"/>
              </a:ext>
            </a:extLst>
          </p:cNvPr>
          <p:cNvSpPr/>
          <p:nvPr/>
        </p:nvSpPr>
        <p:spPr>
          <a:xfrm>
            <a:off x="9829800" y="185321"/>
            <a:ext cx="1943557"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80452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focus: numbers to 20</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15391480-B684-4423-9A10-FA17F70A7FE0}"/>
              </a:ext>
            </a:extLst>
          </p:cNvPr>
          <p:cNvGraphicFramePr>
            <a:graphicFrameLocks noGrp="1"/>
          </p:cNvGraphicFramePr>
          <p:nvPr/>
        </p:nvGraphicFramePr>
        <p:xfrm>
          <a:off x="914398" y="1484591"/>
          <a:ext cx="3813009" cy="2072947"/>
        </p:xfrm>
        <a:graphic>
          <a:graphicData uri="http://schemas.openxmlformats.org/drawingml/2006/table">
            <a:tbl>
              <a:tblPr firstRow="1" bandRow="1">
                <a:tableStyleId>{5940675A-B579-460E-94D1-54222C63F5DA}</a:tableStyleId>
              </a:tblPr>
              <a:tblGrid>
                <a:gridCol w="3813009">
                  <a:extLst>
                    <a:ext uri="{9D8B030D-6E8A-4147-A177-3AD203B41FA5}">
                      <a16:colId xmlns:a16="http://schemas.microsoft.com/office/drawing/2014/main" val="971633580"/>
                    </a:ext>
                  </a:extLst>
                </a:gridCol>
              </a:tblGrid>
              <a:tr h="690388">
                <a:tc>
                  <a:txBody>
                    <a:bodyPr/>
                    <a:lstStyle/>
                    <a:p>
                      <a:pPr algn="ctr"/>
                      <a:r>
                        <a:rPr lang="en-GB" sz="1600" b="1" dirty="0">
                          <a:solidFill>
                            <a:srgbClr val="E40045"/>
                          </a:solidFill>
                          <a:latin typeface="Arial" panose="020B0604020202020204" pitchFamily="34" charset="0"/>
                          <a:cs typeface="Arial" panose="020B0604020202020204" pitchFamily="34" charset="0"/>
                        </a:rPr>
                        <a:t>Numbers within 15</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1741302697"/>
                  </a:ext>
                </a:extLst>
              </a:tr>
              <a:tr h="1382559">
                <a:tc>
                  <a:txBody>
                    <a:bodyPr/>
                    <a:lstStyle/>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Count up to 15 objects and </a:t>
                      </a:r>
                      <a:r>
                        <a:rPr lang="en-US" sz="1400" dirty="0" err="1">
                          <a:latin typeface="Arial" panose="020B0604020202020204" pitchFamily="34" charset="0"/>
                          <a:cs typeface="Arial" panose="020B0604020202020204" pitchFamily="34" charset="0"/>
                        </a:rPr>
                        <a:t>recognise</a:t>
                      </a:r>
                      <a:r>
                        <a:rPr lang="en-US" sz="1400" dirty="0">
                          <a:latin typeface="Arial" panose="020B0604020202020204" pitchFamily="34" charset="0"/>
                          <a:cs typeface="Arial" panose="020B0604020202020204" pitchFamily="34" charset="0"/>
                        </a:rPr>
                        <a:t> different representations</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Order and explore numbers to 15</a:t>
                      </a:r>
                    </a:p>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One more or fewer</a:t>
                      </a: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val="663811625"/>
                  </a:ext>
                </a:extLst>
              </a:tr>
            </a:tbl>
          </a:graphicData>
        </a:graphic>
      </p:graphicFrame>
      <p:sp>
        <p:nvSpPr>
          <p:cNvPr id="8" name="Isosceles Triangle 7">
            <a:extLst>
              <a:ext uri="{FF2B5EF4-FFF2-40B4-BE49-F238E27FC236}">
                <a16:creationId xmlns:a16="http://schemas.microsoft.com/office/drawing/2014/main" id="{DF13F6CF-89F8-4929-B6EF-7F701595E8BB}"/>
              </a:ext>
            </a:extLst>
          </p:cNvPr>
          <p:cNvSpPr/>
          <p:nvPr/>
        </p:nvSpPr>
        <p:spPr>
          <a:xfrm rot="7830384">
            <a:off x="4471745" y="3300056"/>
            <a:ext cx="419100" cy="335280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099199" cy="584775"/>
          </a:xfrm>
          <a:prstGeom prst="rect">
            <a:avLst/>
          </a:prstGeom>
          <a:noFill/>
        </p:spPr>
        <p:txBody>
          <a:bodyPr wrap="none" rtlCol="0">
            <a:spAutoFit/>
          </a:bodyPr>
          <a:lstStyle/>
          <a:p>
            <a:r>
              <a:rPr lang="en-GB" sz="3200" b="1">
                <a:solidFill>
                  <a:schemeClr val="bg1"/>
                </a:solidFill>
              </a:rPr>
              <a:t>Key early number skills</a:t>
            </a:r>
          </a:p>
        </p:txBody>
      </p:sp>
      <p:sp>
        <p:nvSpPr>
          <p:cNvPr id="7" name="Rectangle 6">
            <a:extLst>
              <a:ext uri="{FF2B5EF4-FFF2-40B4-BE49-F238E27FC236}">
                <a16:creationId xmlns:a16="http://schemas.microsoft.com/office/drawing/2014/main" id="{D4AF83C5-78CF-4F70-8453-AEA5D403F4C7}"/>
              </a:ext>
            </a:extLst>
          </p:cNvPr>
          <p:cNvSpPr/>
          <p:nvPr/>
        </p:nvSpPr>
        <p:spPr>
          <a:xfrm>
            <a:off x="278684" y="1561555"/>
            <a:ext cx="11634632" cy="501182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GB" sz="2800" b="1" u="sng" dirty="0">
                <a:solidFill>
                  <a:schemeClr val="tx1"/>
                </a:solidFill>
              </a:rPr>
              <a:t>Counting Principles </a:t>
            </a:r>
          </a:p>
          <a:p>
            <a:pPr marL="514350" indent="-514350">
              <a:spcAft>
                <a:spcPts val="600"/>
              </a:spcAft>
              <a:buFont typeface="+mj-lt"/>
              <a:buAutoNum type="arabicPeriod"/>
            </a:pPr>
            <a:r>
              <a:rPr lang="en-GB" sz="2800" b="1" dirty="0">
                <a:solidFill>
                  <a:schemeClr val="tx1"/>
                </a:solidFill>
              </a:rPr>
              <a:t>Associating one object with one number - </a:t>
            </a:r>
            <a:r>
              <a:rPr lang="en-GB" sz="2800" i="1" dirty="0">
                <a:solidFill>
                  <a:schemeClr val="tx1"/>
                </a:solidFill>
              </a:rPr>
              <a:t>One to one principle. </a:t>
            </a:r>
            <a:endParaRPr lang="en-GB" sz="2800" b="1" dirty="0">
              <a:solidFill>
                <a:schemeClr val="tx1"/>
              </a:solidFill>
            </a:endParaRPr>
          </a:p>
          <a:p>
            <a:pPr marL="514350" indent="-514350">
              <a:spcAft>
                <a:spcPts val="1200"/>
              </a:spcAft>
              <a:buFont typeface="+mj-lt"/>
              <a:buAutoNum type="arabicPeriod"/>
            </a:pPr>
            <a:r>
              <a:rPr lang="en-GB" sz="2800" b="1" dirty="0">
                <a:solidFill>
                  <a:schemeClr val="tx1"/>
                </a:solidFill>
              </a:rPr>
              <a:t>The order of number names</a:t>
            </a:r>
            <a:r>
              <a:rPr lang="en-GB" sz="2800" dirty="0">
                <a:solidFill>
                  <a:schemeClr val="tx1"/>
                </a:solidFill>
              </a:rPr>
              <a:t> </a:t>
            </a:r>
            <a:r>
              <a:rPr lang="en-GB" sz="2800" b="1" dirty="0">
                <a:solidFill>
                  <a:schemeClr val="tx1"/>
                </a:solidFill>
              </a:rPr>
              <a:t>remains consistent</a:t>
            </a:r>
            <a:r>
              <a:rPr lang="en-GB" sz="2800" dirty="0">
                <a:solidFill>
                  <a:schemeClr val="tx1"/>
                </a:solidFill>
              </a:rPr>
              <a:t> e.g. 1,2,3 not 2,3,1 -</a:t>
            </a:r>
            <a:r>
              <a:rPr lang="en-GB" sz="2800" i="1" dirty="0">
                <a:solidFill>
                  <a:schemeClr val="tx1"/>
                </a:solidFill>
              </a:rPr>
              <a:t>Stable order principle </a:t>
            </a:r>
            <a:endParaRPr lang="en-GB" sz="2800" dirty="0">
              <a:solidFill>
                <a:schemeClr val="tx1"/>
              </a:solidFill>
            </a:endParaRPr>
          </a:p>
          <a:p>
            <a:pPr marL="514350" indent="-514350">
              <a:spcAft>
                <a:spcPts val="1200"/>
              </a:spcAft>
              <a:buFont typeface="+mj-lt"/>
              <a:buAutoNum type="arabicPeriod"/>
            </a:pPr>
            <a:r>
              <a:rPr lang="en-GB" sz="2800" b="1" dirty="0">
                <a:solidFill>
                  <a:schemeClr val="tx1"/>
                </a:solidFill>
              </a:rPr>
              <a:t>The final word tells us the number of objects</a:t>
            </a:r>
            <a:r>
              <a:rPr lang="en-GB" sz="2800" dirty="0">
                <a:solidFill>
                  <a:schemeClr val="tx1"/>
                </a:solidFill>
              </a:rPr>
              <a:t> - </a:t>
            </a:r>
            <a:r>
              <a:rPr lang="en-GB" sz="2800" i="1" dirty="0">
                <a:solidFill>
                  <a:schemeClr val="tx1"/>
                </a:solidFill>
              </a:rPr>
              <a:t>Cardinal principle .</a:t>
            </a:r>
            <a:endParaRPr lang="en-GB" sz="2800" dirty="0">
              <a:solidFill>
                <a:schemeClr val="tx1"/>
              </a:solidFill>
            </a:endParaRPr>
          </a:p>
          <a:p>
            <a:pPr marL="514350" indent="-514350">
              <a:spcAft>
                <a:spcPts val="1200"/>
              </a:spcAft>
              <a:buFont typeface="+mj-lt"/>
              <a:buAutoNum type="arabicPeriod"/>
            </a:pPr>
            <a:r>
              <a:rPr lang="en-GB" sz="2800" b="1" dirty="0">
                <a:solidFill>
                  <a:schemeClr val="tx1"/>
                </a:solidFill>
              </a:rPr>
              <a:t>You can count any collection of things whether real, imaginary or sounds - </a:t>
            </a:r>
            <a:r>
              <a:rPr lang="en-GB" sz="2800" i="1" dirty="0">
                <a:solidFill>
                  <a:schemeClr val="tx1"/>
                </a:solidFill>
              </a:rPr>
              <a:t>Abstraction principle. </a:t>
            </a:r>
            <a:endParaRPr lang="en-GB" sz="2800" dirty="0">
              <a:solidFill>
                <a:schemeClr val="tx1"/>
              </a:solidFill>
            </a:endParaRPr>
          </a:p>
          <a:p>
            <a:pPr marL="514350" indent="-514350">
              <a:buFont typeface="+mj-lt"/>
              <a:buAutoNum type="arabicPeriod"/>
            </a:pPr>
            <a:r>
              <a:rPr lang="en-GB" sz="2800" b="1" dirty="0">
                <a:solidFill>
                  <a:schemeClr val="tx1"/>
                </a:solidFill>
              </a:rPr>
              <a:t>It doesn’t matter what order we count objects in</a:t>
            </a:r>
            <a:r>
              <a:rPr lang="en-GB" sz="2800" dirty="0">
                <a:solidFill>
                  <a:schemeClr val="tx1"/>
                </a:solidFill>
              </a:rPr>
              <a:t> - </a:t>
            </a:r>
            <a:r>
              <a:rPr lang="en-GB" sz="2800" i="1" dirty="0">
                <a:solidFill>
                  <a:schemeClr val="tx1"/>
                </a:solidFill>
              </a:rPr>
              <a:t>Order irrelevance principle</a:t>
            </a:r>
            <a:endParaRPr lang="en-GB" sz="2800" dirty="0">
              <a:solidFill>
                <a:schemeClr val="tx1"/>
              </a:solidFill>
            </a:endParaRPr>
          </a:p>
        </p:txBody>
      </p:sp>
    </p:spTree>
    <p:extLst>
      <p:ext uri="{BB962C8B-B14F-4D97-AF65-F5344CB8AC3E}">
        <p14:creationId xmlns:p14="http://schemas.microsoft.com/office/powerpoint/2010/main" val="23836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099199" cy="584775"/>
          </a:xfrm>
          <a:prstGeom prst="rect">
            <a:avLst/>
          </a:prstGeom>
          <a:noFill/>
        </p:spPr>
        <p:txBody>
          <a:bodyPr wrap="none" rtlCol="0">
            <a:spAutoFit/>
          </a:bodyPr>
          <a:lstStyle/>
          <a:p>
            <a:r>
              <a:rPr lang="en-GB" sz="3200" b="1">
                <a:solidFill>
                  <a:schemeClr val="bg1"/>
                </a:solidFill>
              </a:rPr>
              <a:t>Key early number skills</a:t>
            </a:r>
          </a:p>
        </p:txBody>
      </p:sp>
      <p:sp>
        <p:nvSpPr>
          <p:cNvPr id="7" name="Rectangle 6">
            <a:extLst>
              <a:ext uri="{FF2B5EF4-FFF2-40B4-BE49-F238E27FC236}">
                <a16:creationId xmlns:a16="http://schemas.microsoft.com/office/drawing/2014/main" id="{D4AF83C5-78CF-4F70-8453-AEA5D403F4C7}"/>
              </a:ext>
            </a:extLst>
          </p:cNvPr>
          <p:cNvSpPr/>
          <p:nvPr/>
        </p:nvSpPr>
        <p:spPr>
          <a:xfrm>
            <a:off x="277967" y="1465737"/>
            <a:ext cx="11354714" cy="38900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800" b="1" u="sng" dirty="0">
                <a:solidFill>
                  <a:schemeClr val="tx1"/>
                </a:solidFill>
              </a:rPr>
              <a:t>Other early number key skills</a:t>
            </a:r>
          </a:p>
          <a:p>
            <a:pPr>
              <a:lnSpc>
                <a:spcPct val="150000"/>
              </a:lnSpc>
            </a:pPr>
            <a:endParaRPr lang="en-GB" sz="2800" u="sng" dirty="0">
              <a:solidFill>
                <a:schemeClr val="tx1"/>
              </a:solidFill>
            </a:endParaRPr>
          </a:p>
          <a:p>
            <a:pPr marL="514350" indent="-514350">
              <a:buFont typeface="Arial" panose="020B0604020202020204" pitchFamily="34" charset="0"/>
              <a:buChar char="•"/>
            </a:pPr>
            <a:r>
              <a:rPr lang="en-GB" sz="2800" b="1" dirty="0">
                <a:solidFill>
                  <a:schemeClr val="tx1"/>
                </a:solidFill>
              </a:rPr>
              <a:t>Understanding that the amount of objects remains the same, even if we rearrange them </a:t>
            </a:r>
          </a:p>
          <a:p>
            <a:r>
              <a:rPr lang="en-GB" sz="2800" b="1" dirty="0">
                <a:solidFill>
                  <a:schemeClr val="tx1"/>
                </a:solidFill>
              </a:rPr>
              <a:t>      - </a:t>
            </a:r>
            <a:r>
              <a:rPr lang="en-GB" sz="2800" i="1" dirty="0">
                <a:solidFill>
                  <a:schemeClr val="tx1"/>
                </a:solidFill>
              </a:rPr>
              <a:t>Conservation of number. </a:t>
            </a:r>
          </a:p>
          <a:p>
            <a:pPr marL="514350" indent="-514350">
              <a:buFont typeface="+mj-lt"/>
              <a:buAutoNum type="arabicPeriod" startAt="6"/>
            </a:pPr>
            <a:endParaRPr lang="en-GB" sz="2800" b="1" u="sng" dirty="0">
              <a:solidFill>
                <a:schemeClr val="tx1"/>
              </a:solidFill>
            </a:endParaRPr>
          </a:p>
          <a:p>
            <a:pPr marL="514350" indent="-514350">
              <a:buFont typeface="Arial" panose="020B0604020202020204" pitchFamily="34" charset="0"/>
              <a:buChar char="•"/>
            </a:pPr>
            <a:r>
              <a:rPr lang="en-GB" sz="2800" b="1" dirty="0">
                <a:solidFill>
                  <a:schemeClr val="tx1"/>
                </a:solidFill>
              </a:rPr>
              <a:t>The ability to instantly recognise how many objects are in a group             - </a:t>
            </a:r>
            <a:r>
              <a:rPr lang="en-GB" sz="2800" i="1" dirty="0">
                <a:solidFill>
                  <a:schemeClr val="tx1"/>
                </a:solidFill>
              </a:rPr>
              <a:t>Subitising</a:t>
            </a:r>
          </a:p>
        </p:txBody>
      </p:sp>
    </p:spTree>
    <p:extLst>
      <p:ext uri="{BB962C8B-B14F-4D97-AF65-F5344CB8AC3E}">
        <p14:creationId xmlns:p14="http://schemas.microsoft.com/office/powerpoint/2010/main" val="27872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3" y="354493"/>
            <a:ext cx="2918914"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Reception</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mn-lt"/>
                  <a:cs typeface="Helvetica"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300308" y="316889"/>
            <a:ext cx="5493876" cy="584775"/>
          </a:xfrm>
          <a:prstGeom prst="rect">
            <a:avLst/>
          </a:prstGeom>
          <a:noFill/>
        </p:spPr>
        <p:txBody>
          <a:bodyPr wrap="none" rtlCol="0">
            <a:spAutoFit/>
          </a:bodyPr>
          <a:lstStyle/>
          <a:p>
            <a:r>
              <a:rPr lang="en-GB" sz="3200" b="1">
                <a:solidFill>
                  <a:schemeClr val="bg1"/>
                </a:solidFill>
              </a:rPr>
              <a:t>What is Mathematics Mastery?</a:t>
            </a:r>
          </a:p>
        </p:txBody>
      </p:sp>
      <p:sp>
        <p:nvSpPr>
          <p:cNvPr id="42" name="Rectangle 41">
            <a:extLst>
              <a:ext uri="{FF2B5EF4-FFF2-40B4-BE49-F238E27FC236}">
                <a16:creationId xmlns:a16="http://schemas.microsoft.com/office/drawing/2014/main" id="{EB154216-1C65-48A9-9E87-7F43D60EA009}"/>
              </a:ext>
            </a:extLst>
          </p:cNvPr>
          <p:cNvSpPr/>
          <p:nvPr/>
        </p:nvSpPr>
        <p:spPr>
          <a:xfrm>
            <a:off x="591278" y="1974806"/>
            <a:ext cx="319074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Success for </a:t>
            </a:r>
            <a:r>
              <a:rPr lang="en-GB" sz="2800" b="1"/>
              <a:t>all</a:t>
            </a:r>
            <a:r>
              <a:rPr lang="en-GB" sz="2800"/>
              <a:t> pupils</a:t>
            </a:r>
          </a:p>
        </p:txBody>
      </p:sp>
      <p:sp>
        <p:nvSpPr>
          <p:cNvPr id="45" name="Rectangle 44">
            <a:extLst>
              <a:ext uri="{FF2B5EF4-FFF2-40B4-BE49-F238E27FC236}">
                <a16:creationId xmlns:a16="http://schemas.microsoft.com/office/drawing/2014/main" id="{E5ED4DDE-0D90-484A-A08D-8B260E794641}"/>
              </a:ext>
            </a:extLst>
          </p:cNvPr>
          <p:cNvSpPr/>
          <p:nvPr/>
        </p:nvSpPr>
        <p:spPr>
          <a:xfrm>
            <a:off x="296722" y="3864545"/>
            <a:ext cx="525855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is on depth, not acceleration</a:t>
            </a:r>
          </a:p>
        </p:txBody>
      </p:sp>
      <p:sp>
        <p:nvSpPr>
          <p:cNvPr id="47" name="Rectangle 46">
            <a:extLst>
              <a:ext uri="{FF2B5EF4-FFF2-40B4-BE49-F238E27FC236}">
                <a16:creationId xmlns:a16="http://schemas.microsoft.com/office/drawing/2014/main" id="{B0E066FD-75F6-490F-A584-5A20716F26CF}"/>
              </a:ext>
            </a:extLst>
          </p:cNvPr>
          <p:cNvSpPr/>
          <p:nvPr/>
        </p:nvSpPr>
        <p:spPr>
          <a:xfrm>
            <a:off x="6375642" y="1892310"/>
            <a:ext cx="4871334"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Based on research and evidence</a:t>
            </a:r>
          </a:p>
        </p:txBody>
      </p:sp>
      <p:sp>
        <p:nvSpPr>
          <p:cNvPr id="48" name="Rectangle 47">
            <a:extLst>
              <a:ext uri="{FF2B5EF4-FFF2-40B4-BE49-F238E27FC236}">
                <a16:creationId xmlns:a16="http://schemas.microsoft.com/office/drawing/2014/main" id="{5B685930-B69A-4A4D-A854-5576B2B9F1D0}"/>
              </a:ext>
            </a:extLst>
          </p:cNvPr>
          <p:cNvSpPr/>
          <p:nvPr/>
        </p:nvSpPr>
        <p:spPr>
          <a:xfrm>
            <a:off x="6375642" y="4172362"/>
            <a:ext cx="5683031"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Reflects the 2014 National curriculum</a:t>
            </a:r>
          </a:p>
        </p:txBody>
      </p:sp>
      <p:sp>
        <p:nvSpPr>
          <p:cNvPr id="49" name="Rectangle 48">
            <a:extLst>
              <a:ext uri="{FF2B5EF4-FFF2-40B4-BE49-F238E27FC236}">
                <a16:creationId xmlns:a16="http://schemas.microsoft.com/office/drawing/2014/main" id="{702613B5-6A78-4E3B-B978-2C241B88002A}"/>
              </a:ext>
            </a:extLst>
          </p:cNvPr>
          <p:cNvSpPr/>
          <p:nvPr/>
        </p:nvSpPr>
        <p:spPr>
          <a:xfrm>
            <a:off x="3616569" y="2905780"/>
            <a:ext cx="461908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Problem solving is at the heart</a:t>
            </a:r>
          </a:p>
        </p:txBody>
      </p:sp>
      <p:sp>
        <p:nvSpPr>
          <p:cNvPr id="50" name="Rectangle 49">
            <a:extLst>
              <a:ext uri="{FF2B5EF4-FFF2-40B4-BE49-F238E27FC236}">
                <a16:creationId xmlns:a16="http://schemas.microsoft.com/office/drawing/2014/main" id="{5CBEA4DB-4B17-4073-B73C-CB58AF048837}"/>
              </a:ext>
            </a:extLst>
          </p:cNvPr>
          <p:cNvSpPr/>
          <p:nvPr/>
        </p:nvSpPr>
        <p:spPr>
          <a:xfrm>
            <a:off x="2397122" y="5295322"/>
            <a:ext cx="7148239"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on talk and reasoning about mathematics</a:t>
            </a:r>
          </a:p>
        </p:txBody>
      </p:sp>
    </p:spTree>
    <p:extLst>
      <p:ext uri="{BB962C8B-B14F-4D97-AF65-F5344CB8AC3E}">
        <p14:creationId xmlns:p14="http://schemas.microsoft.com/office/powerpoint/2010/main" val="43405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2056"/>
            <a:ext cx="4078361" cy="584775"/>
          </a:xfrm>
          <a:prstGeom prst="rect">
            <a:avLst/>
          </a:prstGeom>
          <a:noFill/>
        </p:spPr>
        <p:txBody>
          <a:bodyPr wrap="none" rtlCol="0">
            <a:spAutoFit/>
          </a:bodyPr>
          <a:lstStyle/>
          <a:p>
            <a:r>
              <a:rPr lang="en-GB" sz="3200" b="1">
                <a:solidFill>
                  <a:schemeClr val="bg1"/>
                </a:solidFill>
              </a:rPr>
              <a:t>Depth not acceleration</a:t>
            </a:r>
          </a:p>
        </p:txBody>
      </p:sp>
      <p:sp>
        <p:nvSpPr>
          <p:cNvPr id="6" name="TextBox 5">
            <a:extLst>
              <a:ext uri="{FF2B5EF4-FFF2-40B4-BE49-F238E27FC236}">
                <a16:creationId xmlns:a16="http://schemas.microsoft.com/office/drawing/2014/main" id="{E933096B-30CD-4448-9DBC-C54262EEC2D8}"/>
              </a:ext>
            </a:extLst>
          </p:cNvPr>
          <p:cNvSpPr txBox="1"/>
          <p:nvPr/>
        </p:nvSpPr>
        <p:spPr>
          <a:xfrm>
            <a:off x="418643" y="2160307"/>
            <a:ext cx="5470344" cy="954107"/>
          </a:xfrm>
          <a:prstGeom prst="rect">
            <a:avLst/>
          </a:prstGeom>
          <a:noFill/>
        </p:spPr>
        <p:txBody>
          <a:bodyPr wrap="none" rtlCol="0">
            <a:spAutoFit/>
          </a:bodyPr>
          <a:lstStyle/>
          <a:p>
            <a:r>
              <a:rPr lang="en-GB" sz="2800" b="1"/>
              <a:t>What do we mean by depth?</a:t>
            </a:r>
          </a:p>
          <a:p>
            <a:r>
              <a:rPr lang="en-GB" sz="2800" b="1"/>
              <a:t>How do we deepen understanding?</a:t>
            </a:r>
          </a:p>
        </p:txBody>
      </p:sp>
      <p:pic>
        <p:nvPicPr>
          <p:cNvPr id="2" name="Picture 1">
            <a:extLst>
              <a:ext uri="{FF2B5EF4-FFF2-40B4-BE49-F238E27FC236}">
                <a16:creationId xmlns:a16="http://schemas.microsoft.com/office/drawing/2014/main" id="{DC9317C5-1C5B-47E0-85A7-3CF42159A13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7166395" y="3417834"/>
            <a:ext cx="2798783" cy="2518166"/>
          </a:xfrm>
          <a:prstGeom prst="rect">
            <a:avLst/>
          </a:prstGeom>
        </p:spPr>
      </p:pic>
      <p:pic>
        <p:nvPicPr>
          <p:cNvPr id="7" name="Picture 6">
            <a:extLst>
              <a:ext uri="{FF2B5EF4-FFF2-40B4-BE49-F238E27FC236}">
                <a16:creationId xmlns:a16="http://schemas.microsoft.com/office/drawing/2014/main" id="{A70B473F-4C1C-4F77-BB51-A0996BD3F1FE}"/>
              </a:ext>
            </a:extLst>
          </p:cNvPr>
          <p:cNvPicPr>
            <a:picLocks noChangeAspect="1"/>
          </p:cNvPicPr>
          <p:nvPr/>
        </p:nvPicPr>
        <p:blipFill rotWithShape="1">
          <a:blip r:embed="rId5"/>
          <a:srcRect l="23050" r="23631" b="52856"/>
          <a:stretch/>
        </p:blipFill>
        <p:spPr>
          <a:xfrm>
            <a:off x="7166395" y="1298683"/>
            <a:ext cx="2798782" cy="2207347"/>
          </a:xfrm>
          <a:prstGeom prst="rect">
            <a:avLst/>
          </a:prstGeom>
        </p:spPr>
      </p:pic>
      <p:pic>
        <p:nvPicPr>
          <p:cNvPr id="9" name="Picture 8">
            <a:extLst>
              <a:ext uri="{FF2B5EF4-FFF2-40B4-BE49-F238E27FC236}">
                <a16:creationId xmlns:a16="http://schemas.microsoft.com/office/drawing/2014/main" id="{186F0FEA-9D13-4198-825A-AB06C3925C48}"/>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8565786" y="3429000"/>
            <a:ext cx="2604942" cy="2418803"/>
          </a:xfrm>
          <a:prstGeom prst="rect">
            <a:avLst/>
          </a:prstGeom>
        </p:spPr>
      </p:pic>
      <p:pic>
        <p:nvPicPr>
          <p:cNvPr id="10" name="Picture 9">
            <a:extLst>
              <a:ext uri="{FF2B5EF4-FFF2-40B4-BE49-F238E27FC236}">
                <a16:creationId xmlns:a16="http://schemas.microsoft.com/office/drawing/2014/main" id="{E04774DB-4BA0-40BC-BF3E-3E1A6DB9DC3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5960845" y="3589349"/>
            <a:ext cx="2518222" cy="2263331"/>
          </a:xfrm>
          <a:prstGeom prst="rect">
            <a:avLst/>
          </a:prstGeom>
        </p:spPr>
      </p:pic>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741159" y="185321"/>
            <a:ext cx="203219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267981" cy="584775"/>
          </a:xfrm>
          <a:prstGeom prst="rect">
            <a:avLst/>
          </a:prstGeom>
          <a:noFill/>
        </p:spPr>
        <p:txBody>
          <a:bodyPr wrap="none" rtlCol="0">
            <a:spAutoFit/>
          </a:bodyPr>
          <a:lstStyle/>
          <a:p>
            <a:r>
              <a:rPr lang="en-GB" sz="3200" b="1">
                <a:solidFill>
                  <a:schemeClr val="bg1"/>
                </a:solidFill>
              </a:rPr>
              <a:t>Language and communication</a:t>
            </a:r>
          </a:p>
        </p:txBody>
      </p:sp>
      <p:pic>
        <p:nvPicPr>
          <p:cNvPr id="25" name="Picture 24">
            <a:extLst>
              <a:ext uri="{FF2B5EF4-FFF2-40B4-BE49-F238E27FC236}">
                <a16:creationId xmlns:a16="http://schemas.microsoft.com/office/drawing/2014/main" id="{A1C0DF0B-65B3-4B19-B83D-B4085218445A}"/>
              </a:ext>
            </a:extLst>
          </p:cNvPr>
          <p:cNvPicPr>
            <a:picLocks noChangeAspect="1"/>
          </p:cNvPicPr>
          <p:nvPr/>
        </p:nvPicPr>
        <p:blipFill>
          <a:blip r:embed="rId3"/>
          <a:stretch>
            <a:fillRect/>
          </a:stretch>
        </p:blipFill>
        <p:spPr>
          <a:xfrm>
            <a:off x="782083" y="1835452"/>
            <a:ext cx="3377918" cy="2092205"/>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grpSp>
        <p:nvGrpSpPr>
          <p:cNvPr id="26" name="Group 25">
            <a:extLst>
              <a:ext uri="{FF2B5EF4-FFF2-40B4-BE49-F238E27FC236}">
                <a16:creationId xmlns:a16="http://schemas.microsoft.com/office/drawing/2014/main" id="{FF422813-8765-4321-BBFB-7CE8BA42607D}"/>
              </a:ext>
            </a:extLst>
          </p:cNvPr>
          <p:cNvGrpSpPr/>
          <p:nvPr/>
        </p:nvGrpSpPr>
        <p:grpSpPr>
          <a:xfrm>
            <a:off x="5561704" y="1576153"/>
            <a:ext cx="2097741" cy="1807568"/>
            <a:chOff x="4819426" y="1882672"/>
            <a:chExt cx="2097741" cy="1807568"/>
          </a:xfrm>
        </p:grpSpPr>
        <p:sp>
          <p:nvSpPr>
            <p:cNvPr id="27" name="Rectangle: Rounded Corners 26">
              <a:extLst>
                <a:ext uri="{FF2B5EF4-FFF2-40B4-BE49-F238E27FC236}">
                  <a16:creationId xmlns:a16="http://schemas.microsoft.com/office/drawing/2014/main" id="{274CF1D2-9039-495F-9C36-F66ECD7D04B7}"/>
                </a:ext>
              </a:extLst>
            </p:cNvPr>
            <p:cNvSpPr/>
            <p:nvPr/>
          </p:nvSpPr>
          <p:spPr>
            <a:xfrm>
              <a:off x="6024282" y="3377901"/>
              <a:ext cx="892885" cy="312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28" name="Rectangle: Rounded Corners 27">
              <a:extLst>
                <a:ext uri="{FF2B5EF4-FFF2-40B4-BE49-F238E27FC236}">
                  <a16:creationId xmlns:a16="http://schemas.microsoft.com/office/drawing/2014/main" id="{DC87FEBC-F8AE-4C96-82AC-45C2DC6FC096}"/>
                </a:ext>
              </a:extLst>
            </p:cNvPr>
            <p:cNvSpPr/>
            <p:nvPr/>
          </p:nvSpPr>
          <p:spPr>
            <a:xfrm>
              <a:off x="4819426" y="1882672"/>
              <a:ext cx="484094" cy="4364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grpSp>
      <p:pic>
        <p:nvPicPr>
          <p:cNvPr id="29" name="Picture 2" descr="Image result for talking">
            <a:extLst>
              <a:ext uri="{FF2B5EF4-FFF2-40B4-BE49-F238E27FC236}">
                <a16:creationId xmlns:a16="http://schemas.microsoft.com/office/drawing/2014/main" id="{151CB2FF-00B4-44F7-B021-1F559E11A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51" y="4591802"/>
            <a:ext cx="3668195" cy="1935992"/>
          </a:xfrm>
          <a:prstGeom prst="rect">
            <a:avLst/>
          </a:prstGeom>
          <a:noFill/>
          <a:extLst>
            <a:ext uri="{909E8E84-426E-40DD-AFC4-6F175D3DCCD1}">
              <a14:hiddenFill xmlns:a14="http://schemas.microsoft.com/office/drawing/2010/main">
                <a:solidFill>
                  <a:srgbClr val="FFFFFF"/>
                </a:solidFill>
              </a14:hiddenFill>
            </a:ext>
          </a:extLst>
        </p:spPr>
      </p:pic>
      <p:sp>
        <p:nvSpPr>
          <p:cNvPr id="30" name="Oval Callout 7">
            <a:extLst>
              <a:ext uri="{FF2B5EF4-FFF2-40B4-BE49-F238E27FC236}">
                <a16:creationId xmlns:a16="http://schemas.microsoft.com/office/drawing/2014/main" id="{74E84AE3-D161-4B72-AAC4-880D7E56F3BA}"/>
              </a:ext>
            </a:extLst>
          </p:cNvPr>
          <p:cNvSpPr/>
          <p:nvPr/>
        </p:nvSpPr>
        <p:spPr>
          <a:xfrm>
            <a:off x="5739048" y="1978216"/>
            <a:ext cx="4585906" cy="1652047"/>
          </a:xfrm>
          <a:prstGeom prst="wedgeEllipseCallout">
            <a:avLst>
              <a:gd name="adj1" fmla="val 17463"/>
              <a:gd name="adj2" fmla="val 900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Helvetica" panose="020B0604020202020204" pitchFamily="34" charset="0"/>
              <a:cs typeface="Helvetica" panose="020B0604020202020204" pitchFamily="34" charset="0"/>
            </a:endParaRPr>
          </a:p>
        </p:txBody>
      </p:sp>
      <p:sp>
        <p:nvSpPr>
          <p:cNvPr id="31" name="TextBox 30">
            <a:extLst>
              <a:ext uri="{FF2B5EF4-FFF2-40B4-BE49-F238E27FC236}">
                <a16:creationId xmlns:a16="http://schemas.microsoft.com/office/drawing/2014/main" id="{E007F08A-5F64-4BBF-80E8-829919874E4E}"/>
              </a:ext>
            </a:extLst>
          </p:cNvPr>
          <p:cNvSpPr txBox="1"/>
          <p:nvPr/>
        </p:nvSpPr>
        <p:spPr>
          <a:xfrm>
            <a:off x="6358346" y="2405666"/>
            <a:ext cx="3214460" cy="830997"/>
          </a:xfrm>
          <a:prstGeom prst="rect">
            <a:avLst/>
          </a:prstGeom>
          <a:noFill/>
        </p:spPr>
        <p:txBody>
          <a:bodyPr wrap="square" rtlCol="0">
            <a:spAutoFit/>
          </a:bodyPr>
          <a:lstStyle/>
          <a:p>
            <a:pPr algn="ctr"/>
            <a:r>
              <a:rPr lang="en-GB" sz="2400">
                <a:latin typeface="Helvetica" panose="020B0604020202020204" pitchFamily="34" charset="0"/>
                <a:cs typeface="Helvetica" panose="020B0604020202020204" pitchFamily="34" charset="0"/>
              </a:rPr>
              <a:t>Can you say that in a full sentence, please?</a:t>
            </a:r>
          </a:p>
        </p:txBody>
      </p:sp>
    </p:spTree>
    <p:extLst>
      <p:ext uri="{BB962C8B-B14F-4D97-AF65-F5344CB8AC3E}">
        <p14:creationId xmlns:p14="http://schemas.microsoft.com/office/powerpoint/2010/main" val="13542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0">
                <a:solidFill>
                  <a:prstClr val="white"/>
                </a:solidFill>
                <a:latin typeface="Helvetica" panose="020B0604020202020204" pitchFamily="34" charset="0"/>
                <a:cs typeface="Helvetica" panose="020B0604020202020204" pitchFamily="34" charset="0"/>
              </a:rPr>
              <a:t>Reception</a:t>
            </a:r>
            <a:endParaRPr kumimoji="0" lang="en-GB" sz="28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0459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Mathematical thinking</a:t>
            </a:r>
          </a:p>
        </p:txBody>
      </p:sp>
      <p:sp>
        <p:nvSpPr>
          <p:cNvPr id="26" name="Thought Bubble: Cloud 25">
            <a:extLst>
              <a:ext uri="{FF2B5EF4-FFF2-40B4-BE49-F238E27FC236}">
                <a16:creationId xmlns:a16="http://schemas.microsoft.com/office/drawing/2014/main" id="{B576F63C-8CEE-45CD-8840-2A2A2084D296}"/>
              </a:ext>
            </a:extLst>
          </p:cNvPr>
          <p:cNvSpPr/>
          <p:nvPr/>
        </p:nvSpPr>
        <p:spPr>
          <a:xfrm>
            <a:off x="115566" y="4299816"/>
            <a:ext cx="3718500" cy="2104289"/>
          </a:xfrm>
          <a:prstGeom prst="cloudCallout">
            <a:avLst/>
          </a:prstGeom>
          <a:noFill/>
          <a:ln w="28575">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dirty="0"/>
              <a:t>What pattern can </a:t>
            </a:r>
            <a:r>
              <a:rPr lang="en-GB" sz="2800" b="1"/>
              <a:t>you see? </a:t>
            </a:r>
            <a:r>
              <a:rPr lang="en-GB" sz="2800" b="1" dirty="0"/>
              <a:t>How </a:t>
            </a:r>
            <a:r>
              <a:rPr lang="en-GB" sz="2800" b="1"/>
              <a:t>would </a:t>
            </a:r>
            <a:r>
              <a:rPr lang="en-GB" sz="2800" b="1" dirty="0"/>
              <a:t>it continue</a:t>
            </a:r>
            <a:r>
              <a:rPr lang="en-GB" sz="2800" b="1"/>
              <a:t>?</a:t>
            </a:r>
          </a:p>
        </p:txBody>
      </p:sp>
      <p:sp>
        <p:nvSpPr>
          <p:cNvPr id="32" name="Thought Bubble: Cloud 31">
            <a:extLst>
              <a:ext uri="{FF2B5EF4-FFF2-40B4-BE49-F238E27FC236}">
                <a16:creationId xmlns:a16="http://schemas.microsoft.com/office/drawing/2014/main" id="{7AA29BF7-9FF5-4464-9ACA-247E0635659D}"/>
              </a:ext>
            </a:extLst>
          </p:cNvPr>
          <p:cNvSpPr/>
          <p:nvPr/>
        </p:nvSpPr>
        <p:spPr>
          <a:xfrm>
            <a:off x="7710306" y="1530280"/>
            <a:ext cx="3549017" cy="2104289"/>
          </a:xfrm>
          <a:prstGeom prst="cloudCallout">
            <a:avLst/>
          </a:prstGeom>
          <a:noFill/>
          <a:ln w="28575">
            <a:solidFill>
              <a:srgbClr val="7344A3"/>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What’s the same? What’s different?</a:t>
            </a:r>
          </a:p>
        </p:txBody>
      </p:sp>
      <p:sp>
        <p:nvSpPr>
          <p:cNvPr id="33" name="Thought Bubble: Cloud 32">
            <a:extLst>
              <a:ext uri="{FF2B5EF4-FFF2-40B4-BE49-F238E27FC236}">
                <a16:creationId xmlns:a16="http://schemas.microsoft.com/office/drawing/2014/main" id="{928582BB-402E-4453-9D27-382F2232733A}"/>
              </a:ext>
            </a:extLst>
          </p:cNvPr>
          <p:cNvSpPr/>
          <p:nvPr/>
        </p:nvSpPr>
        <p:spPr>
          <a:xfrm>
            <a:off x="69451" y="1794393"/>
            <a:ext cx="3549017" cy="2104289"/>
          </a:xfrm>
          <a:prstGeom prst="cloudCallout">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do you think would happen if…?</a:t>
            </a:r>
          </a:p>
        </p:txBody>
      </p:sp>
      <p:sp>
        <p:nvSpPr>
          <p:cNvPr id="34" name="Thought Bubble: Cloud 33">
            <a:extLst>
              <a:ext uri="{FF2B5EF4-FFF2-40B4-BE49-F238E27FC236}">
                <a16:creationId xmlns:a16="http://schemas.microsoft.com/office/drawing/2014/main" id="{83EA0371-3BEC-464C-AF97-3777992CEC64}"/>
              </a:ext>
            </a:extLst>
          </p:cNvPr>
          <p:cNvSpPr/>
          <p:nvPr/>
        </p:nvSpPr>
        <p:spPr>
          <a:xfrm>
            <a:off x="3808373" y="1270525"/>
            <a:ext cx="3769886" cy="2104289"/>
          </a:xfrm>
          <a:prstGeom prst="cloudCallout">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dirty="0">
                <a:solidFill>
                  <a:prstClr val="black"/>
                </a:solidFill>
                <a:cs typeface="Helvetica" panose="020B0604020202020204" pitchFamily="34" charset="0"/>
              </a:rPr>
              <a:t>Do you think … would always happen?</a:t>
            </a:r>
          </a:p>
        </p:txBody>
      </p:sp>
      <p:sp>
        <p:nvSpPr>
          <p:cNvPr id="35" name="Thought Bubble: Cloud 34">
            <a:extLst>
              <a:ext uri="{FF2B5EF4-FFF2-40B4-BE49-F238E27FC236}">
                <a16:creationId xmlns:a16="http://schemas.microsoft.com/office/drawing/2014/main" id="{D9051C74-AC5B-40D6-91FD-F5C7353F6132}"/>
              </a:ext>
            </a:extLst>
          </p:cNvPr>
          <p:cNvSpPr/>
          <p:nvPr/>
        </p:nvSpPr>
        <p:spPr>
          <a:xfrm>
            <a:off x="7968611" y="4045170"/>
            <a:ext cx="3937250" cy="2104289"/>
          </a:xfrm>
          <a:prstGeom prst="cloudCallout">
            <a:avLst/>
          </a:prstGeom>
          <a:noFill/>
          <a:ln w="28575">
            <a:solidFill>
              <a:srgbClr val="A9A9A9"/>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else could  go in this set? What couldn’t?</a:t>
            </a:r>
          </a:p>
        </p:txBody>
      </p:sp>
      <p:sp>
        <p:nvSpPr>
          <p:cNvPr id="36" name="Thought Bubble: Cloud 35">
            <a:extLst>
              <a:ext uri="{FF2B5EF4-FFF2-40B4-BE49-F238E27FC236}">
                <a16:creationId xmlns:a16="http://schemas.microsoft.com/office/drawing/2014/main" id="{BE6BBEF6-7476-4F86-AB72-C44F010C3CFD}"/>
              </a:ext>
            </a:extLst>
          </p:cNvPr>
          <p:cNvSpPr/>
          <p:nvPr/>
        </p:nvSpPr>
        <p:spPr>
          <a:xfrm>
            <a:off x="4029242" y="3951649"/>
            <a:ext cx="3549017" cy="2104289"/>
          </a:xfrm>
          <a:prstGeom prst="cloudCallout">
            <a:avLst/>
          </a:prstGeom>
          <a:noFill/>
          <a:ln w="28575">
            <a:solidFill>
              <a:srgbClr val="FF8C00"/>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How do you know? </a:t>
            </a:r>
          </a:p>
        </p:txBody>
      </p:sp>
    </p:spTree>
    <p:extLst>
      <p:ext uri="{BB962C8B-B14F-4D97-AF65-F5344CB8AC3E}">
        <p14:creationId xmlns:p14="http://schemas.microsoft.com/office/powerpoint/2010/main" val="37942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7784A99-D297-4370-8024-16A60953FAC0}"/>
              </a:ext>
            </a:extLst>
          </p:cNvPr>
          <p:cNvSpPr/>
          <p:nvPr/>
        </p:nvSpPr>
        <p:spPr>
          <a:xfrm>
            <a:off x="4019414" y="2630800"/>
            <a:ext cx="2142015" cy="1883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Arial" panose="020B0604020202020204" pitchFamily="34" charset="0"/>
                <a:cs typeface="Arial" panose="020B0604020202020204" pitchFamily="34" charset="0"/>
              </a:rPr>
              <a:t>four</a:t>
            </a:r>
          </a:p>
        </p:txBody>
      </p:sp>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750788" cy="584775"/>
          </a:xfrm>
          <a:prstGeom prst="rect">
            <a:avLst/>
          </a:prstGeom>
          <a:noFill/>
        </p:spPr>
        <p:txBody>
          <a:bodyPr wrap="none" rtlCol="0">
            <a:spAutoFit/>
          </a:bodyPr>
          <a:lstStyle/>
          <a:p>
            <a:r>
              <a:rPr lang="en-GB" sz="3200" b="1">
                <a:solidFill>
                  <a:schemeClr val="bg1"/>
                </a:solidFill>
              </a:rPr>
              <a:t>Conceptual understanding </a:t>
            </a:r>
          </a:p>
        </p:txBody>
      </p:sp>
      <p:sp>
        <p:nvSpPr>
          <p:cNvPr id="2" name="TextBox 1">
            <a:extLst>
              <a:ext uri="{FF2B5EF4-FFF2-40B4-BE49-F238E27FC236}">
                <a16:creationId xmlns:a16="http://schemas.microsoft.com/office/drawing/2014/main" id="{1E4ABA72-53B1-4DEC-A9C5-88572B171ED7}"/>
              </a:ext>
            </a:extLst>
          </p:cNvPr>
          <p:cNvSpPr txBox="1"/>
          <p:nvPr/>
        </p:nvSpPr>
        <p:spPr>
          <a:xfrm>
            <a:off x="418643" y="1071236"/>
            <a:ext cx="9415206" cy="830997"/>
          </a:xfrm>
          <a:prstGeom prst="rect">
            <a:avLst/>
          </a:prstGeom>
          <a:noFill/>
        </p:spPr>
        <p:txBody>
          <a:bodyPr wrap="none" rtlCol="0">
            <a:spAutoFit/>
          </a:bodyPr>
          <a:lstStyle/>
          <a:p>
            <a:pPr marL="285750" indent="-285750">
              <a:buFont typeface="Arial" panose="020B0604020202020204" pitchFamily="34" charset="0"/>
              <a:buChar char="•"/>
            </a:pPr>
            <a:r>
              <a:rPr lang="en-GB" sz="2400"/>
              <a:t>Representing a concept in different ways</a:t>
            </a:r>
          </a:p>
          <a:p>
            <a:pPr marL="285750" indent="-285750">
              <a:buFont typeface="Arial" panose="020B0604020202020204" pitchFamily="34" charset="0"/>
              <a:buChar char="•"/>
            </a:pPr>
            <a:r>
              <a:rPr lang="en-GB" sz="2400"/>
              <a:t>Making connections between each way to deepen their understanding. </a:t>
            </a:r>
          </a:p>
        </p:txBody>
      </p:sp>
      <p:sp>
        <p:nvSpPr>
          <p:cNvPr id="13" name="Oval 12">
            <a:extLst>
              <a:ext uri="{FF2B5EF4-FFF2-40B4-BE49-F238E27FC236}">
                <a16:creationId xmlns:a16="http://schemas.microsoft.com/office/drawing/2014/main" id="{55A8455B-8471-478C-8AF1-F547607C8DAF}"/>
              </a:ext>
            </a:extLst>
          </p:cNvPr>
          <p:cNvSpPr/>
          <p:nvPr/>
        </p:nvSpPr>
        <p:spPr>
          <a:xfrm>
            <a:off x="386929" y="2349929"/>
            <a:ext cx="3209986" cy="1646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0973145-110D-420F-83B3-57C382FE086C}"/>
              </a:ext>
            </a:extLst>
          </p:cNvPr>
          <p:cNvSpPr/>
          <p:nvPr/>
        </p:nvSpPr>
        <p:spPr>
          <a:xfrm>
            <a:off x="83524" y="4845216"/>
            <a:ext cx="1296580" cy="1168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4</a:t>
            </a:r>
          </a:p>
        </p:txBody>
      </p:sp>
      <p:cxnSp>
        <p:nvCxnSpPr>
          <p:cNvPr id="39" name="Straight Connector 38">
            <a:extLst>
              <a:ext uri="{FF2B5EF4-FFF2-40B4-BE49-F238E27FC236}">
                <a16:creationId xmlns:a16="http://schemas.microsoft.com/office/drawing/2014/main" id="{3F055114-B9E6-4476-BECB-087AF31A8E49}"/>
              </a:ext>
            </a:extLst>
          </p:cNvPr>
          <p:cNvCxnSpPr>
            <a:stCxn id="32" idx="7"/>
            <a:endCxn id="13" idx="4"/>
          </p:cNvCxnSpPr>
          <p:nvPr/>
        </p:nvCxnSpPr>
        <p:spPr>
          <a:xfrm flipV="1">
            <a:off x="1190224" y="3996119"/>
            <a:ext cx="801698" cy="1020190"/>
          </a:xfrm>
          <a:prstGeom prst="line">
            <a:avLst/>
          </a:prstGeom>
          <a:ln w="31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17003A6C-4AE2-4EDA-B784-27F37355B001}"/>
              </a:ext>
            </a:extLst>
          </p:cNvPr>
          <p:cNvCxnSpPr>
            <a:cxnSpLocks/>
            <a:stCxn id="4" idx="2"/>
            <a:endCxn id="13" idx="6"/>
          </p:cNvCxnSpPr>
          <p:nvPr/>
        </p:nvCxnSpPr>
        <p:spPr>
          <a:xfrm flipH="1" flipV="1">
            <a:off x="3596915" y="3173024"/>
            <a:ext cx="422499" cy="39967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973F894-3DB9-43BD-A787-AF67F682B20C}"/>
              </a:ext>
            </a:extLst>
          </p:cNvPr>
          <p:cNvCxnSpPr>
            <a:cxnSpLocks/>
            <a:stCxn id="32" idx="7"/>
            <a:endCxn id="4" idx="4"/>
          </p:cNvCxnSpPr>
          <p:nvPr/>
        </p:nvCxnSpPr>
        <p:spPr>
          <a:xfrm flipV="1">
            <a:off x="1190224" y="4514587"/>
            <a:ext cx="3900198" cy="501722"/>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8FBC91C-DE8F-4F24-8BF7-0B46E1404D19}"/>
              </a:ext>
            </a:extLst>
          </p:cNvPr>
          <p:cNvCxnSpPr>
            <a:cxnSpLocks/>
            <a:stCxn id="11" idx="2"/>
            <a:endCxn id="4" idx="6"/>
          </p:cNvCxnSpPr>
          <p:nvPr/>
        </p:nvCxnSpPr>
        <p:spPr>
          <a:xfrm flipH="1" flipV="1">
            <a:off x="6161429" y="3572694"/>
            <a:ext cx="1013489" cy="100776"/>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EF4F7E7-3057-448C-B189-E293FD708847}"/>
              </a:ext>
            </a:extLst>
          </p:cNvPr>
          <p:cNvCxnSpPr>
            <a:cxnSpLocks/>
            <a:stCxn id="11" idx="3"/>
          </p:cNvCxnSpPr>
          <p:nvPr/>
        </p:nvCxnSpPr>
        <p:spPr>
          <a:xfrm flipH="1">
            <a:off x="1381898" y="4580192"/>
            <a:ext cx="6208978" cy="47815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B9F3236-44C6-460E-BA1A-25F9CC34E674}"/>
              </a:ext>
            </a:extLst>
          </p:cNvPr>
          <p:cNvCxnSpPr>
            <a:cxnSpLocks/>
            <a:stCxn id="12" idx="7"/>
          </p:cNvCxnSpPr>
          <p:nvPr/>
        </p:nvCxnSpPr>
        <p:spPr>
          <a:xfrm flipH="1" flipV="1">
            <a:off x="9572807" y="4348567"/>
            <a:ext cx="478292" cy="98015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B77B9143-62B7-4177-B18D-D3749A9A4C6A}"/>
              </a:ext>
            </a:extLst>
          </p:cNvPr>
          <p:cNvCxnSpPr>
            <a:cxnSpLocks/>
            <a:stCxn id="32" idx="7"/>
          </p:cNvCxnSpPr>
          <p:nvPr/>
        </p:nvCxnSpPr>
        <p:spPr>
          <a:xfrm>
            <a:off x="1190224" y="5016309"/>
            <a:ext cx="5553874" cy="9969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44CD5F3-94BD-441B-8449-F124C1A7A427}"/>
              </a:ext>
            </a:extLst>
          </p:cNvPr>
          <p:cNvCxnSpPr>
            <a:cxnSpLocks/>
            <a:stCxn id="13" idx="0"/>
            <a:endCxn id="11" idx="0"/>
          </p:cNvCxnSpPr>
          <p:nvPr/>
        </p:nvCxnSpPr>
        <p:spPr>
          <a:xfrm>
            <a:off x="1991922" y="2349929"/>
            <a:ext cx="6603165" cy="4124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B96D02B-AABB-463A-B138-09B05B23844B}"/>
              </a:ext>
            </a:extLst>
          </p:cNvPr>
          <p:cNvCxnSpPr>
            <a:cxnSpLocks/>
            <a:stCxn id="4" idx="5"/>
            <a:endCxn id="12" idx="0"/>
          </p:cNvCxnSpPr>
          <p:nvPr/>
        </p:nvCxnSpPr>
        <p:spPr>
          <a:xfrm>
            <a:off x="5847738" y="4238713"/>
            <a:ext cx="976269" cy="87645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658F4FF-FF31-4328-A13D-98523E32E30A}"/>
              </a:ext>
            </a:extLst>
          </p:cNvPr>
          <p:cNvCxnSpPr>
            <a:cxnSpLocks/>
            <a:stCxn id="13" idx="5"/>
            <a:endCxn id="12" idx="1"/>
          </p:cNvCxnSpPr>
          <p:nvPr/>
        </p:nvCxnSpPr>
        <p:spPr>
          <a:xfrm>
            <a:off x="3126823" y="3755040"/>
            <a:ext cx="470092" cy="1573681"/>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C71596D-5966-419B-BFC8-9E7423765B65}"/>
              </a:ext>
            </a:extLst>
          </p:cNvPr>
          <p:cNvCxnSpPr>
            <a:cxnSpLocks/>
            <a:stCxn id="32" idx="6"/>
            <a:endCxn id="12" idx="2"/>
          </p:cNvCxnSpPr>
          <p:nvPr/>
        </p:nvCxnSpPr>
        <p:spPr>
          <a:xfrm>
            <a:off x="1380104" y="5429364"/>
            <a:ext cx="880106" cy="414914"/>
          </a:xfrm>
          <a:prstGeom prst="line">
            <a:avLst/>
          </a:prstGeom>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8EAB078C-A497-4083-9607-2F80E34CEA7E}"/>
              </a:ext>
            </a:extLst>
          </p:cNvPr>
          <p:cNvGrpSpPr/>
          <p:nvPr/>
        </p:nvGrpSpPr>
        <p:grpSpPr>
          <a:xfrm>
            <a:off x="1380930" y="2687216"/>
            <a:ext cx="904959" cy="898424"/>
            <a:chOff x="1380930" y="2687216"/>
            <a:chExt cx="904959" cy="898424"/>
          </a:xfrm>
        </p:grpSpPr>
        <p:sp>
          <p:nvSpPr>
            <p:cNvPr id="6" name="Oval 5">
              <a:extLst>
                <a:ext uri="{FF2B5EF4-FFF2-40B4-BE49-F238E27FC236}">
                  <a16:creationId xmlns:a16="http://schemas.microsoft.com/office/drawing/2014/main" id="{BCE217E4-AB68-4246-8136-08FF8B57A553}"/>
                </a:ext>
              </a:extLst>
            </p:cNvPr>
            <p:cNvSpPr/>
            <p:nvPr/>
          </p:nvSpPr>
          <p:spPr>
            <a:xfrm>
              <a:off x="1380930" y="2687216"/>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7366BAC-1E17-4144-8AF8-9229BDD4B874}"/>
                </a:ext>
              </a:extLst>
            </p:cNvPr>
            <p:cNvSpPr/>
            <p:nvPr/>
          </p:nvSpPr>
          <p:spPr>
            <a:xfrm>
              <a:off x="1380930" y="3215652"/>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C472D29-C1EA-4E95-9F3C-6739C3DD45B2}"/>
                </a:ext>
              </a:extLst>
            </p:cNvPr>
            <p:cNvSpPr/>
            <p:nvPr/>
          </p:nvSpPr>
          <p:spPr>
            <a:xfrm>
              <a:off x="1931325" y="3213725"/>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AFCF870-9226-4BAE-914A-75AB29FD8A34}"/>
                </a:ext>
              </a:extLst>
            </p:cNvPr>
            <p:cNvSpPr/>
            <p:nvPr/>
          </p:nvSpPr>
          <p:spPr>
            <a:xfrm>
              <a:off x="1889501" y="2687435"/>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FD912E02-404F-4CFF-A12E-5044AA38C22A}"/>
              </a:ext>
            </a:extLst>
          </p:cNvPr>
          <p:cNvGrpSpPr/>
          <p:nvPr/>
        </p:nvGrpSpPr>
        <p:grpSpPr>
          <a:xfrm>
            <a:off x="7174918" y="2391172"/>
            <a:ext cx="2840337" cy="2564596"/>
            <a:chOff x="6983244" y="2372465"/>
            <a:chExt cx="2840337" cy="2564596"/>
          </a:xfrm>
        </p:grpSpPr>
        <p:grpSp>
          <p:nvGrpSpPr>
            <p:cNvPr id="24" name="Group 23">
              <a:extLst>
                <a:ext uri="{FF2B5EF4-FFF2-40B4-BE49-F238E27FC236}">
                  <a16:creationId xmlns:a16="http://schemas.microsoft.com/office/drawing/2014/main" id="{051D0876-14F2-490E-8343-8C877392CF33}"/>
                </a:ext>
              </a:extLst>
            </p:cNvPr>
            <p:cNvGrpSpPr/>
            <p:nvPr/>
          </p:nvGrpSpPr>
          <p:grpSpPr>
            <a:xfrm>
              <a:off x="6983244" y="2372465"/>
              <a:ext cx="2840337" cy="2564596"/>
              <a:chOff x="6983244" y="2372465"/>
              <a:chExt cx="2840337" cy="2564596"/>
            </a:xfrm>
          </p:grpSpPr>
          <p:sp>
            <p:nvSpPr>
              <p:cNvPr id="11" name="Oval 10">
                <a:extLst>
                  <a:ext uri="{FF2B5EF4-FFF2-40B4-BE49-F238E27FC236}">
                    <a16:creationId xmlns:a16="http://schemas.microsoft.com/office/drawing/2014/main" id="{FFBF160E-CAC2-41C0-B98E-4A2250FFCD0A}"/>
                  </a:ext>
                </a:extLst>
              </p:cNvPr>
              <p:cNvSpPr/>
              <p:nvPr/>
            </p:nvSpPr>
            <p:spPr>
              <a:xfrm>
                <a:off x="6983244" y="2372465"/>
                <a:ext cx="2840337" cy="25645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C3E401BC-3B41-4ED1-AAD8-766729F3704A}"/>
                  </a:ext>
                </a:extLst>
              </p:cNvPr>
              <p:cNvGrpSpPr/>
              <p:nvPr/>
            </p:nvGrpSpPr>
            <p:grpSpPr>
              <a:xfrm>
                <a:off x="7229400" y="3444251"/>
                <a:ext cx="1895967" cy="387598"/>
                <a:chOff x="7229400" y="3444251"/>
                <a:chExt cx="1895967" cy="387598"/>
              </a:xfrm>
            </p:grpSpPr>
            <p:sp>
              <p:nvSpPr>
                <p:cNvPr id="36" name="Oval 35">
                  <a:extLst>
                    <a:ext uri="{FF2B5EF4-FFF2-40B4-BE49-F238E27FC236}">
                      <a16:creationId xmlns:a16="http://schemas.microsoft.com/office/drawing/2014/main" id="{BF2B6278-785A-457C-AADB-D4A8AF336234}"/>
                    </a:ext>
                  </a:extLst>
                </p:cNvPr>
                <p:cNvSpPr/>
                <p:nvPr/>
              </p:nvSpPr>
              <p:spPr>
                <a:xfrm>
                  <a:off x="7229400" y="344425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86CBEA7-A834-4142-A685-E0B73B467BB3}"/>
                    </a:ext>
                  </a:extLst>
                </p:cNvPr>
                <p:cNvSpPr/>
                <p:nvPr/>
              </p:nvSpPr>
              <p:spPr>
                <a:xfrm>
                  <a:off x="7743201" y="345012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602FDE5-76FD-4B75-87CC-53151BBE2A4A}"/>
                    </a:ext>
                  </a:extLst>
                </p:cNvPr>
                <p:cNvSpPr/>
                <p:nvPr/>
              </p:nvSpPr>
              <p:spPr>
                <a:xfrm>
                  <a:off x="8257002" y="345599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2277F9F-F7D7-4620-AD7D-45776235B862}"/>
                    </a:ext>
                  </a:extLst>
                </p:cNvPr>
                <p:cNvSpPr/>
                <p:nvPr/>
              </p:nvSpPr>
              <p:spPr>
                <a:xfrm>
                  <a:off x="8770803" y="346186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a:extLst>
                <a:ext uri="{FF2B5EF4-FFF2-40B4-BE49-F238E27FC236}">
                  <a16:creationId xmlns:a16="http://schemas.microsoft.com/office/drawing/2014/main" id="{16E40DDC-4981-4235-A539-E316E9CFFD92}"/>
                </a:ext>
              </a:extLst>
            </p:cNvPr>
            <p:cNvPicPr>
              <a:picLocks noChangeAspect="1"/>
            </p:cNvPicPr>
            <p:nvPr/>
          </p:nvPicPr>
          <p:blipFill>
            <a:blip r:embed="rId3"/>
            <a:stretch>
              <a:fillRect/>
            </a:stretch>
          </p:blipFill>
          <p:spPr>
            <a:xfrm>
              <a:off x="7092658" y="3314493"/>
              <a:ext cx="2621507" cy="719390"/>
            </a:xfrm>
            <a:prstGeom prst="rect">
              <a:avLst/>
            </a:prstGeom>
          </p:spPr>
        </p:pic>
      </p:grpSp>
      <p:grpSp>
        <p:nvGrpSpPr>
          <p:cNvPr id="46" name="Group 45">
            <a:extLst>
              <a:ext uri="{FF2B5EF4-FFF2-40B4-BE49-F238E27FC236}">
                <a16:creationId xmlns:a16="http://schemas.microsoft.com/office/drawing/2014/main" id="{7E521502-75D8-4042-BE42-F3CCD7C288FB}"/>
              </a:ext>
            </a:extLst>
          </p:cNvPr>
          <p:cNvGrpSpPr/>
          <p:nvPr/>
        </p:nvGrpSpPr>
        <p:grpSpPr>
          <a:xfrm>
            <a:off x="2260210" y="5115171"/>
            <a:ext cx="9127594" cy="1458213"/>
            <a:chOff x="2260210" y="5115171"/>
            <a:chExt cx="9127594" cy="1458213"/>
          </a:xfrm>
        </p:grpSpPr>
        <p:sp>
          <p:nvSpPr>
            <p:cNvPr id="12" name="Oval 11">
              <a:extLst>
                <a:ext uri="{FF2B5EF4-FFF2-40B4-BE49-F238E27FC236}">
                  <a16:creationId xmlns:a16="http://schemas.microsoft.com/office/drawing/2014/main" id="{4CA922E3-F727-4907-AE4C-5123933A1999}"/>
                </a:ext>
              </a:extLst>
            </p:cNvPr>
            <p:cNvSpPr/>
            <p:nvPr/>
          </p:nvSpPr>
          <p:spPr>
            <a:xfrm>
              <a:off x="2260210" y="5115171"/>
              <a:ext cx="9127594" cy="14582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a:extLst>
                <a:ext uri="{FF2B5EF4-FFF2-40B4-BE49-F238E27FC236}">
                  <a16:creationId xmlns:a16="http://schemas.microsoft.com/office/drawing/2014/main" id="{50C84E9D-85A3-4FBB-B93E-871A518D2D3B}"/>
                </a:ext>
              </a:extLst>
            </p:cNvPr>
            <p:cNvPicPr>
              <a:picLocks noChangeAspect="1"/>
            </p:cNvPicPr>
            <p:nvPr/>
          </p:nvPicPr>
          <p:blipFill>
            <a:blip r:embed="rId4"/>
            <a:stretch>
              <a:fillRect/>
            </a:stretch>
          </p:blipFill>
          <p:spPr>
            <a:xfrm>
              <a:off x="4296342" y="5217754"/>
              <a:ext cx="4895512" cy="1012024"/>
            </a:xfrm>
            <a:prstGeom prst="rect">
              <a:avLst/>
            </a:prstGeom>
          </p:spPr>
        </p:pic>
      </p:grpSp>
    </p:spTree>
    <p:extLst>
      <p:ext uri="{BB962C8B-B14F-4D97-AF65-F5344CB8AC3E}">
        <p14:creationId xmlns:p14="http://schemas.microsoft.com/office/powerpoint/2010/main" val="26741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017527" cy="584775"/>
          </a:xfrm>
          <a:prstGeom prst="rect">
            <a:avLst/>
          </a:prstGeom>
          <a:noFill/>
        </p:spPr>
        <p:txBody>
          <a:bodyPr wrap="none" rtlCol="0">
            <a:spAutoFit/>
          </a:bodyPr>
          <a:lstStyle/>
          <a:p>
            <a:r>
              <a:rPr lang="en-GB" sz="3200" b="1" dirty="0">
                <a:solidFill>
                  <a:schemeClr val="bg1"/>
                </a:solidFill>
              </a:rPr>
              <a:t>Representing numbers 1 – 6 </a:t>
            </a:r>
          </a:p>
        </p:txBody>
      </p:sp>
      <p:sp>
        <p:nvSpPr>
          <p:cNvPr id="3" name="TextBox 2">
            <a:extLst>
              <a:ext uri="{FF2B5EF4-FFF2-40B4-BE49-F238E27FC236}">
                <a16:creationId xmlns:a16="http://schemas.microsoft.com/office/drawing/2014/main" id="{ABA8519C-BFF7-4D84-93AC-3B84AF749A70}"/>
              </a:ext>
            </a:extLst>
          </p:cNvPr>
          <p:cNvSpPr txBox="1"/>
          <p:nvPr/>
        </p:nvSpPr>
        <p:spPr>
          <a:xfrm>
            <a:off x="1483925" y="2932178"/>
            <a:ext cx="8618128" cy="584775"/>
          </a:xfrm>
          <a:prstGeom prst="rect">
            <a:avLst/>
          </a:prstGeom>
          <a:noFill/>
        </p:spPr>
        <p:txBody>
          <a:bodyPr wrap="none" rtlCol="0">
            <a:spAutoFit/>
          </a:bodyPr>
          <a:lstStyle/>
          <a:p>
            <a:pPr algn="ctr"/>
            <a:r>
              <a:rPr lang="en-GB" sz="3200"/>
              <a:t>How many ways can you represent the number 3? </a:t>
            </a:r>
          </a:p>
        </p:txBody>
      </p:sp>
      <p:sp>
        <p:nvSpPr>
          <p:cNvPr id="7" name="Rectangle 6">
            <a:extLst>
              <a:ext uri="{FF2B5EF4-FFF2-40B4-BE49-F238E27FC236}">
                <a16:creationId xmlns:a16="http://schemas.microsoft.com/office/drawing/2014/main" id="{D1A6E3EF-BAF0-4DEE-88CF-E4DC576DEFB5}"/>
              </a:ext>
            </a:extLst>
          </p:cNvPr>
          <p:cNvSpPr/>
          <p:nvPr/>
        </p:nvSpPr>
        <p:spPr>
          <a:xfrm>
            <a:off x="418643" y="5748932"/>
            <a:ext cx="8389455" cy="7078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400" dirty="0">
                <a:solidFill>
                  <a:schemeClr val="tx1"/>
                </a:solidFill>
              </a:rPr>
              <a:t>What does each representation tell us about the number three? </a:t>
            </a:r>
          </a:p>
        </p:txBody>
      </p:sp>
      <p:grpSp>
        <p:nvGrpSpPr>
          <p:cNvPr id="20" name="Group 19">
            <a:extLst>
              <a:ext uri="{FF2B5EF4-FFF2-40B4-BE49-F238E27FC236}">
                <a16:creationId xmlns:a16="http://schemas.microsoft.com/office/drawing/2014/main" id="{F6E3E717-8750-43ED-9325-B9C1AD75C4A6}"/>
              </a:ext>
            </a:extLst>
          </p:cNvPr>
          <p:cNvGrpSpPr/>
          <p:nvPr/>
        </p:nvGrpSpPr>
        <p:grpSpPr>
          <a:xfrm>
            <a:off x="559961" y="1367384"/>
            <a:ext cx="1613173" cy="1377725"/>
            <a:chOff x="559961" y="1367384"/>
            <a:chExt cx="1613173" cy="1377725"/>
          </a:xfrm>
        </p:grpSpPr>
        <p:pic>
          <p:nvPicPr>
            <p:cNvPr id="6" name="Picture 5">
              <a:extLst>
                <a:ext uri="{FF2B5EF4-FFF2-40B4-BE49-F238E27FC236}">
                  <a16:creationId xmlns:a16="http://schemas.microsoft.com/office/drawing/2014/main" id="{9AC97335-3A5C-4AEF-A18D-6EFD69C017E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59961" y="1367384"/>
              <a:ext cx="830042" cy="722673"/>
            </a:xfrm>
            <a:prstGeom prst="rect">
              <a:avLst/>
            </a:prstGeom>
          </p:spPr>
        </p:pic>
        <p:pic>
          <p:nvPicPr>
            <p:cNvPr id="10" name="Picture 9">
              <a:extLst>
                <a:ext uri="{FF2B5EF4-FFF2-40B4-BE49-F238E27FC236}">
                  <a16:creationId xmlns:a16="http://schemas.microsoft.com/office/drawing/2014/main" id="{875DECC3-D537-4325-9FA7-EA2884526DD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43092" y="1367384"/>
              <a:ext cx="830042" cy="722673"/>
            </a:xfrm>
            <a:prstGeom prst="rect">
              <a:avLst/>
            </a:prstGeom>
          </p:spPr>
        </p:pic>
        <p:pic>
          <p:nvPicPr>
            <p:cNvPr id="11" name="Picture 10">
              <a:extLst>
                <a:ext uri="{FF2B5EF4-FFF2-40B4-BE49-F238E27FC236}">
                  <a16:creationId xmlns:a16="http://schemas.microsoft.com/office/drawing/2014/main" id="{AE913536-F89E-4F90-B821-719CDCDE7632}"/>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51527" y="2022436"/>
              <a:ext cx="830042" cy="722673"/>
            </a:xfrm>
            <a:prstGeom prst="rect">
              <a:avLst/>
            </a:prstGeom>
          </p:spPr>
        </p:pic>
      </p:grpSp>
      <p:pic>
        <p:nvPicPr>
          <p:cNvPr id="9" name="Picture 8" descr="A picture containing kite, flying&#10;&#10;Description automatically generated">
            <a:extLst>
              <a:ext uri="{FF2B5EF4-FFF2-40B4-BE49-F238E27FC236}">
                <a16:creationId xmlns:a16="http://schemas.microsoft.com/office/drawing/2014/main" id="{0392A090-9BB5-4DB6-9A87-9CA1E9EB9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9546" y="3838734"/>
            <a:ext cx="2005013" cy="1419225"/>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36D97611-3FB9-4DDB-A944-B2E0AA5666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144" y="4214399"/>
            <a:ext cx="2228850" cy="733425"/>
          </a:xfrm>
          <a:prstGeom prst="rect">
            <a:avLst/>
          </a:prstGeom>
        </p:spPr>
      </p:pic>
      <p:sp>
        <p:nvSpPr>
          <p:cNvPr id="14" name="TextBox 13">
            <a:extLst>
              <a:ext uri="{FF2B5EF4-FFF2-40B4-BE49-F238E27FC236}">
                <a16:creationId xmlns:a16="http://schemas.microsoft.com/office/drawing/2014/main" id="{24B4C16A-4EBC-4FEB-AE61-F85CA3603782}"/>
              </a:ext>
            </a:extLst>
          </p:cNvPr>
          <p:cNvSpPr txBox="1"/>
          <p:nvPr/>
        </p:nvSpPr>
        <p:spPr>
          <a:xfrm>
            <a:off x="7720592" y="1633206"/>
            <a:ext cx="1287532" cy="707886"/>
          </a:xfrm>
          <a:prstGeom prst="rect">
            <a:avLst/>
          </a:prstGeom>
          <a:noFill/>
        </p:spPr>
        <p:txBody>
          <a:bodyPr wrap="none" rtlCol="0">
            <a:spAutoFit/>
          </a:bodyPr>
          <a:lstStyle/>
          <a:p>
            <a:r>
              <a:rPr lang="en-GB" sz="4000" i="1"/>
              <a:t>three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18CC5AA-743D-4781-B7E4-E71FF171BA24}"/>
                  </a:ext>
                </a:extLst>
              </p:cNvPr>
              <p:cNvSpPr txBox="1"/>
              <p:nvPr/>
            </p:nvSpPr>
            <p:spPr>
              <a:xfrm>
                <a:off x="3867279" y="3887260"/>
                <a:ext cx="25685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i="1" dirty="0" smtClean="0">
                          <a:latin typeface="Cambria Math" panose="02040503050406030204" pitchFamily="18" charset="0"/>
                        </a:rPr>
                        <m:t>3</m:t>
                      </m:r>
                    </m:oMath>
                  </m:oMathPara>
                </a14:m>
                <a:endParaRPr lang="en-GB" sz="4000" i="1"/>
              </a:p>
            </p:txBody>
          </p:sp>
        </mc:Choice>
        <mc:Fallback xmlns="">
          <p:sp>
            <p:nvSpPr>
              <p:cNvPr id="17" name="TextBox 16">
                <a:extLst>
                  <a:ext uri="{FF2B5EF4-FFF2-40B4-BE49-F238E27FC236}">
                    <a16:creationId xmlns:a16="http://schemas.microsoft.com/office/drawing/2014/main" id="{F18CC5AA-743D-4781-B7E4-E71FF171BA24}"/>
                  </a:ext>
                </a:extLst>
              </p:cNvPr>
              <p:cNvSpPr txBox="1">
                <a:spLocks noRot="1" noChangeAspect="1" noMove="1" noResize="1" noEditPoints="1" noAdjustHandles="1" noChangeArrowheads="1" noChangeShapeType="1" noTextEdit="1"/>
              </p:cNvSpPr>
              <p:nvPr/>
            </p:nvSpPr>
            <p:spPr>
              <a:xfrm>
                <a:off x="3867279" y="3887260"/>
                <a:ext cx="256852" cy="707886"/>
              </a:xfrm>
              <a:prstGeom prst="rect">
                <a:avLst/>
              </a:prstGeom>
              <a:blipFill>
                <a:blip r:embed="rId7"/>
                <a:stretch>
                  <a:fillRect r="-27907"/>
                </a:stretch>
              </a:blipFill>
            </p:spPr>
            <p:txBody>
              <a:bodyPr/>
              <a:lstStyle/>
              <a:p>
                <a:r>
                  <a:rPr lang="en-GB">
                    <a:noFill/>
                  </a:rPr>
                  <a:t> </a:t>
                </a:r>
              </a:p>
            </p:txBody>
          </p:sp>
        </mc:Fallback>
      </mc:AlternateContent>
      <p:pic>
        <p:nvPicPr>
          <p:cNvPr id="15" name="Picture 14">
            <a:extLst>
              <a:ext uri="{FF2B5EF4-FFF2-40B4-BE49-F238E27FC236}">
                <a16:creationId xmlns:a16="http://schemas.microsoft.com/office/drawing/2014/main" id="{FC3F3FE5-3C7F-42D6-B716-DC7308F4C0F0}"/>
              </a:ext>
            </a:extLst>
          </p:cNvPr>
          <p:cNvPicPr>
            <a:picLocks noChangeAspect="1"/>
          </p:cNvPicPr>
          <p:nvPr/>
        </p:nvPicPr>
        <p:blipFill>
          <a:blip r:embed="rId8"/>
          <a:stretch>
            <a:fillRect/>
          </a:stretch>
        </p:blipFill>
        <p:spPr>
          <a:xfrm>
            <a:off x="3662796" y="1301557"/>
            <a:ext cx="2349370" cy="1292154"/>
          </a:xfrm>
          <a:prstGeom prst="rect">
            <a:avLst/>
          </a:prstGeom>
        </p:spPr>
      </p:pic>
      <p:pic>
        <p:nvPicPr>
          <p:cNvPr id="16" name="Picture 15">
            <a:extLst>
              <a:ext uri="{FF2B5EF4-FFF2-40B4-BE49-F238E27FC236}">
                <a16:creationId xmlns:a16="http://schemas.microsoft.com/office/drawing/2014/main" id="{BD0D5BE1-0115-4795-BF42-177836E1AB2A}"/>
              </a:ext>
            </a:extLst>
          </p:cNvPr>
          <p:cNvPicPr>
            <a:picLocks noChangeAspect="1"/>
          </p:cNvPicPr>
          <p:nvPr/>
        </p:nvPicPr>
        <p:blipFill>
          <a:blip r:embed="rId9"/>
          <a:stretch>
            <a:fillRect/>
          </a:stretch>
        </p:blipFill>
        <p:spPr>
          <a:xfrm>
            <a:off x="5008195" y="3732085"/>
            <a:ext cx="1115980" cy="1253978"/>
          </a:xfrm>
          <a:prstGeom prst="rect">
            <a:avLst/>
          </a:prstGeom>
        </p:spPr>
      </p:pic>
      <p:grpSp>
        <p:nvGrpSpPr>
          <p:cNvPr id="21" name="Group 20">
            <a:extLst>
              <a:ext uri="{FF2B5EF4-FFF2-40B4-BE49-F238E27FC236}">
                <a16:creationId xmlns:a16="http://schemas.microsoft.com/office/drawing/2014/main" id="{AB0A8791-0913-4693-95B2-A7061A912F5F}"/>
              </a:ext>
            </a:extLst>
          </p:cNvPr>
          <p:cNvGrpSpPr/>
          <p:nvPr/>
        </p:nvGrpSpPr>
        <p:grpSpPr>
          <a:xfrm>
            <a:off x="6581122" y="3723910"/>
            <a:ext cx="1751912" cy="1359940"/>
            <a:chOff x="6628090" y="3682440"/>
            <a:chExt cx="1751912" cy="1359940"/>
          </a:xfrm>
        </p:grpSpPr>
        <p:pic>
          <p:nvPicPr>
            <p:cNvPr id="18" name="Picture 17">
              <a:extLst>
                <a:ext uri="{FF2B5EF4-FFF2-40B4-BE49-F238E27FC236}">
                  <a16:creationId xmlns:a16="http://schemas.microsoft.com/office/drawing/2014/main" id="{EE9FAB69-B353-49EF-B71A-7FFA8476C459}"/>
                </a:ext>
              </a:extLst>
            </p:cNvPr>
            <p:cNvPicPr>
              <a:picLocks noChangeAspect="1"/>
            </p:cNvPicPr>
            <p:nvPr/>
          </p:nvPicPr>
          <p:blipFill rotWithShape="1">
            <a:blip r:embed="rId10"/>
            <a:srcRect/>
            <a:stretch/>
          </p:blipFill>
          <p:spPr>
            <a:xfrm>
              <a:off x="7501721" y="4054314"/>
              <a:ext cx="878281" cy="988066"/>
            </a:xfrm>
            <a:prstGeom prst="rect">
              <a:avLst/>
            </a:prstGeom>
          </p:spPr>
        </p:pic>
        <p:pic>
          <p:nvPicPr>
            <p:cNvPr id="19" name="Picture 18">
              <a:extLst>
                <a:ext uri="{FF2B5EF4-FFF2-40B4-BE49-F238E27FC236}">
                  <a16:creationId xmlns:a16="http://schemas.microsoft.com/office/drawing/2014/main" id="{850912A0-42E7-4C4F-BFF7-C86ED9AD6412}"/>
                </a:ext>
              </a:extLst>
            </p:cNvPr>
            <p:cNvPicPr>
              <a:picLocks noChangeAspect="1"/>
            </p:cNvPicPr>
            <p:nvPr/>
          </p:nvPicPr>
          <p:blipFill>
            <a:blip r:embed="rId11"/>
            <a:stretch>
              <a:fillRect/>
            </a:stretch>
          </p:blipFill>
          <p:spPr>
            <a:xfrm>
              <a:off x="6628090" y="3682440"/>
              <a:ext cx="942823" cy="1026166"/>
            </a:xfrm>
            <a:prstGeom prst="rect">
              <a:avLst/>
            </a:prstGeom>
          </p:spPr>
        </p:pic>
      </p:grpSp>
    </p:spTree>
    <p:extLst>
      <p:ext uri="{BB962C8B-B14F-4D97-AF65-F5344CB8AC3E}">
        <p14:creationId xmlns:p14="http://schemas.microsoft.com/office/powerpoint/2010/main" val="42195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7875489" cy="584775"/>
          </a:xfrm>
          <a:prstGeom prst="rect">
            <a:avLst/>
          </a:prstGeom>
          <a:noFill/>
        </p:spPr>
        <p:txBody>
          <a:bodyPr wrap="none" rtlCol="0">
            <a:spAutoFit/>
          </a:bodyPr>
          <a:lstStyle/>
          <a:p>
            <a:r>
              <a:rPr lang="en-GB" sz="3200" b="1">
                <a:solidFill>
                  <a:schemeClr val="bg1"/>
                </a:solidFill>
              </a:rPr>
              <a:t>Using every day objects and the environment</a:t>
            </a:r>
          </a:p>
        </p:txBody>
      </p:sp>
      <p:pic>
        <p:nvPicPr>
          <p:cNvPr id="2" name="Picture 1">
            <a:extLst>
              <a:ext uri="{FF2B5EF4-FFF2-40B4-BE49-F238E27FC236}">
                <a16:creationId xmlns:a16="http://schemas.microsoft.com/office/drawing/2014/main" id="{C63A74A9-67C6-4A12-B938-0A6049CEA06A}"/>
              </a:ext>
            </a:extLst>
          </p:cNvPr>
          <p:cNvPicPr>
            <a:picLocks noChangeAspect="1"/>
          </p:cNvPicPr>
          <p:nvPr/>
        </p:nvPicPr>
        <p:blipFill>
          <a:blip r:embed="rId3"/>
          <a:stretch>
            <a:fillRect/>
          </a:stretch>
        </p:blipFill>
        <p:spPr>
          <a:xfrm>
            <a:off x="8943003" y="3658474"/>
            <a:ext cx="2628900" cy="1743075"/>
          </a:xfrm>
          <a:prstGeom prst="rect">
            <a:avLst/>
          </a:prstGeom>
        </p:spPr>
      </p:pic>
      <p:pic>
        <p:nvPicPr>
          <p:cNvPr id="4" name="Picture 3">
            <a:extLst>
              <a:ext uri="{FF2B5EF4-FFF2-40B4-BE49-F238E27FC236}">
                <a16:creationId xmlns:a16="http://schemas.microsoft.com/office/drawing/2014/main" id="{2401DC08-1D49-4953-8F4B-665101881839}"/>
              </a:ext>
            </a:extLst>
          </p:cNvPr>
          <p:cNvPicPr>
            <a:picLocks noChangeAspect="1"/>
          </p:cNvPicPr>
          <p:nvPr/>
        </p:nvPicPr>
        <p:blipFill>
          <a:blip r:embed="rId4"/>
          <a:stretch>
            <a:fillRect/>
          </a:stretch>
        </p:blipFill>
        <p:spPr>
          <a:xfrm>
            <a:off x="5907541" y="3658474"/>
            <a:ext cx="2466975" cy="1847850"/>
          </a:xfrm>
          <a:prstGeom prst="rect">
            <a:avLst/>
          </a:prstGeom>
        </p:spPr>
      </p:pic>
      <p:pic>
        <p:nvPicPr>
          <p:cNvPr id="6" name="Picture 5">
            <a:extLst>
              <a:ext uri="{FF2B5EF4-FFF2-40B4-BE49-F238E27FC236}">
                <a16:creationId xmlns:a16="http://schemas.microsoft.com/office/drawing/2014/main" id="{D7303E9D-5C69-4695-A931-10838B8AD456}"/>
              </a:ext>
            </a:extLst>
          </p:cNvPr>
          <p:cNvPicPr>
            <a:picLocks noChangeAspect="1"/>
          </p:cNvPicPr>
          <p:nvPr/>
        </p:nvPicPr>
        <p:blipFill>
          <a:blip r:embed="rId5"/>
          <a:stretch>
            <a:fillRect/>
          </a:stretch>
        </p:blipFill>
        <p:spPr>
          <a:xfrm>
            <a:off x="1040801" y="1529805"/>
            <a:ext cx="911577" cy="883590"/>
          </a:xfrm>
          <a:prstGeom prst="rect">
            <a:avLst/>
          </a:prstGeom>
        </p:spPr>
      </p:pic>
      <p:pic>
        <p:nvPicPr>
          <p:cNvPr id="10" name="Picture 9">
            <a:extLst>
              <a:ext uri="{FF2B5EF4-FFF2-40B4-BE49-F238E27FC236}">
                <a16:creationId xmlns:a16="http://schemas.microsoft.com/office/drawing/2014/main" id="{A0163DC6-CC0A-409C-83AE-2F71F7EC632B}"/>
              </a:ext>
            </a:extLst>
          </p:cNvPr>
          <p:cNvPicPr>
            <a:picLocks noChangeAspect="1"/>
          </p:cNvPicPr>
          <p:nvPr/>
        </p:nvPicPr>
        <p:blipFill>
          <a:blip r:embed="rId5"/>
          <a:stretch>
            <a:fillRect/>
          </a:stretch>
        </p:blipFill>
        <p:spPr>
          <a:xfrm>
            <a:off x="1012474" y="2527623"/>
            <a:ext cx="911577" cy="883590"/>
          </a:xfrm>
          <a:prstGeom prst="rect">
            <a:avLst/>
          </a:prstGeom>
        </p:spPr>
      </p:pic>
      <p:pic>
        <p:nvPicPr>
          <p:cNvPr id="11" name="Picture 10">
            <a:extLst>
              <a:ext uri="{FF2B5EF4-FFF2-40B4-BE49-F238E27FC236}">
                <a16:creationId xmlns:a16="http://schemas.microsoft.com/office/drawing/2014/main" id="{BC6A096F-8EB1-48B2-8DAF-D98CED2C8C96}"/>
              </a:ext>
            </a:extLst>
          </p:cNvPr>
          <p:cNvPicPr>
            <a:picLocks noChangeAspect="1"/>
          </p:cNvPicPr>
          <p:nvPr/>
        </p:nvPicPr>
        <p:blipFill>
          <a:blip r:embed="rId5"/>
          <a:stretch>
            <a:fillRect/>
          </a:stretch>
        </p:blipFill>
        <p:spPr>
          <a:xfrm>
            <a:off x="2036749" y="1891754"/>
            <a:ext cx="911577" cy="883590"/>
          </a:xfrm>
          <a:prstGeom prst="rect">
            <a:avLst/>
          </a:prstGeom>
        </p:spPr>
      </p:pic>
      <p:pic>
        <p:nvPicPr>
          <p:cNvPr id="8" name="Picture 7">
            <a:extLst>
              <a:ext uri="{FF2B5EF4-FFF2-40B4-BE49-F238E27FC236}">
                <a16:creationId xmlns:a16="http://schemas.microsoft.com/office/drawing/2014/main" id="{F003FE1C-A426-4FF2-ADBC-6346F7EC5671}"/>
              </a:ext>
            </a:extLst>
          </p:cNvPr>
          <p:cNvPicPr>
            <a:picLocks noChangeAspect="1"/>
          </p:cNvPicPr>
          <p:nvPr/>
        </p:nvPicPr>
        <p:blipFill>
          <a:blip r:embed="rId6"/>
          <a:stretch>
            <a:fillRect/>
          </a:stretch>
        </p:blipFill>
        <p:spPr>
          <a:xfrm>
            <a:off x="2951149" y="3658474"/>
            <a:ext cx="2236671" cy="2460961"/>
          </a:xfrm>
          <a:prstGeom prst="rect">
            <a:avLst/>
          </a:prstGeom>
        </p:spPr>
      </p:pic>
      <p:pic>
        <p:nvPicPr>
          <p:cNvPr id="1026" name="Picture 2" descr="Image result for three coins">
            <a:extLst>
              <a:ext uri="{FF2B5EF4-FFF2-40B4-BE49-F238E27FC236}">
                <a16:creationId xmlns:a16="http://schemas.microsoft.com/office/drawing/2014/main" id="{53038DDB-E07F-4777-BDF6-971637E1BF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44" y="4069978"/>
            <a:ext cx="1532363"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ree straws">
            <a:extLst>
              <a:ext uri="{FF2B5EF4-FFF2-40B4-BE49-F238E27FC236}">
                <a16:creationId xmlns:a16="http://schemas.microsoft.com/office/drawing/2014/main" id="{0D83A546-8676-41BF-86EA-44E67E66D0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370" y="140962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ree door number">
            <a:extLst>
              <a:ext uri="{FF2B5EF4-FFF2-40B4-BE49-F238E27FC236}">
                <a16:creationId xmlns:a16="http://schemas.microsoft.com/office/drawing/2014/main" id="{A9B70434-9C6D-4180-853A-AB6C921047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5876" y="151439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0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5" name="TextBox 4">
            <a:extLst>
              <a:ext uri="{FF2B5EF4-FFF2-40B4-BE49-F238E27FC236}">
                <a16:creationId xmlns:a16="http://schemas.microsoft.com/office/drawing/2014/main" id="{F27A5C13-978B-417C-A66E-2C2AE764F805}"/>
              </a:ext>
            </a:extLst>
          </p:cNvPr>
          <p:cNvSpPr txBox="1"/>
          <p:nvPr/>
        </p:nvSpPr>
        <p:spPr>
          <a:xfrm>
            <a:off x="409104" y="312130"/>
            <a:ext cx="6404574" cy="584775"/>
          </a:xfrm>
          <a:prstGeom prst="rect">
            <a:avLst/>
          </a:prstGeom>
          <a:noFill/>
        </p:spPr>
        <p:txBody>
          <a:bodyPr wrap="none" rtlCol="0">
            <a:spAutoFit/>
          </a:bodyPr>
          <a:lstStyle/>
          <a:p>
            <a:r>
              <a:rPr lang="en-GB" sz="3200" b="1">
                <a:solidFill>
                  <a:schemeClr val="bg1"/>
                </a:solidFill>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a:t>Talk to your children about everyday maths</a:t>
            </a:r>
          </a:p>
          <a:p>
            <a:pPr marL="342900" indent="-342900">
              <a:lnSpc>
                <a:spcPct val="150000"/>
              </a:lnSpc>
              <a:buFont typeface="Wingdings" panose="05000000000000000000" pitchFamily="2" charset="2"/>
              <a:buChar char="ü"/>
            </a:pPr>
            <a:r>
              <a:rPr lang="en-GB" sz="2800"/>
              <a:t>Play games with them </a:t>
            </a:r>
          </a:p>
          <a:p>
            <a:pPr marL="342900" indent="-342900">
              <a:lnSpc>
                <a:spcPct val="150000"/>
              </a:lnSpc>
              <a:buFont typeface="Wingdings" panose="05000000000000000000" pitchFamily="2" charset="2"/>
              <a:buChar char="ü"/>
            </a:pPr>
            <a:r>
              <a:rPr lang="en-GB" sz="2800"/>
              <a:t>Value mistakes as learning opportunities</a:t>
            </a:r>
          </a:p>
          <a:p>
            <a:pPr marL="342900" indent="-342900">
              <a:lnSpc>
                <a:spcPct val="150000"/>
              </a:lnSpc>
              <a:buFont typeface="Wingdings" panose="05000000000000000000" pitchFamily="2" charset="2"/>
              <a:buChar char="ü"/>
            </a:pPr>
            <a:r>
              <a:rPr lang="en-GB" sz="2800"/>
              <a:t>Recognise that there is more than one way to work things out. </a:t>
            </a:r>
          </a:p>
          <a:p>
            <a:pPr marL="342900" indent="-342900">
              <a:lnSpc>
                <a:spcPct val="150000"/>
              </a:lnSpc>
              <a:buFont typeface="Wingdings" panose="05000000000000000000" pitchFamily="2" charset="2"/>
              <a:buChar char="ü"/>
            </a:pPr>
            <a:r>
              <a:rPr lang="en-GB" sz="2800"/>
              <a:t>Praise children for effort over outcome. </a:t>
            </a:r>
          </a:p>
          <a:p>
            <a:pPr marL="342900" indent="-342900">
              <a:lnSpc>
                <a:spcPct val="150000"/>
              </a:lnSpc>
              <a:buFont typeface="Wingdings" panose="05000000000000000000" pitchFamily="2" charset="2"/>
              <a:buChar char="ü"/>
            </a:pPr>
            <a:r>
              <a:rPr lang="en-GB" sz="2800"/>
              <a:t>Avoid saying things like “I’m useless at maths”. </a:t>
            </a:r>
          </a:p>
        </p:txBody>
      </p:sp>
    </p:spTree>
    <p:extLst>
      <p:ext uri="{BB962C8B-B14F-4D97-AF65-F5344CB8AC3E}">
        <p14:creationId xmlns:p14="http://schemas.microsoft.com/office/powerpoint/2010/main" val="11687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1cfb3a3-a88c-4ec4-ab12-cd9a6f9a1c00" xsi:nil="true"/>
    <lcf76f155ced4ddcb4097134ff3c332f xmlns="f34d5f3d-4ce8-409f-b2e5-c4fbe0e96c8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08A281DCC6CE4BB91A08A773CEDCB1" ma:contentTypeVersion="18" ma:contentTypeDescription="Create a new document." ma:contentTypeScope="" ma:versionID="393f20c4753ba834538940380db7c974">
  <xsd:schema xmlns:xsd="http://www.w3.org/2001/XMLSchema" xmlns:xs="http://www.w3.org/2001/XMLSchema" xmlns:p="http://schemas.microsoft.com/office/2006/metadata/properties" xmlns:ns2="f34d5f3d-4ce8-409f-b2e5-c4fbe0e96c83" xmlns:ns3="31cfb3a3-a88c-4ec4-ab12-cd9a6f9a1c00" targetNamespace="http://schemas.microsoft.com/office/2006/metadata/properties" ma:root="true" ma:fieldsID="cfb59599cfb892d3554b94e9023b91da" ns2:_="" ns3:_="">
    <xsd:import namespace="f34d5f3d-4ce8-409f-b2e5-c4fbe0e96c83"/>
    <xsd:import namespace="31cfb3a3-a88c-4ec4-ab12-cd9a6f9a1c0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d5f3d-4ce8-409f-b2e5-c4fbe0e96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cfb3a3-a88c-4ec4-ab12-cd9a6f9a1c0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47543-9192-4b63-84cb-9ec247af8223}" ma:internalName="TaxCatchAll" ma:showField="CatchAllData" ma:web="31cfb3a3-a88c-4ec4-ab12-cd9a6f9a1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88459-1F94-4CAA-BC9B-7502A69FBE0D}">
  <ds:schemaRefs>
    <ds:schemaRef ds:uri="http://schemas.microsoft.com/sharepoint/v3/contenttype/forms"/>
  </ds:schemaRefs>
</ds:datastoreItem>
</file>

<file path=customXml/itemProps2.xml><?xml version="1.0" encoding="utf-8"?>
<ds:datastoreItem xmlns:ds="http://schemas.openxmlformats.org/officeDocument/2006/customXml" ds:itemID="{869F8AD6-5234-4B06-AD66-4747B44449DA}">
  <ds:schemaRefs>
    <ds:schemaRef ds:uri="http://schemas.microsoft.com/office/2006/metadata/properties"/>
    <ds:schemaRef ds:uri="http://schemas.microsoft.com/office/infopath/2007/PartnerControls"/>
    <ds:schemaRef ds:uri="http://schemas.microsoft.com/sharepoint/v3"/>
    <ds:schemaRef ds:uri="9c6500c0-19b7-4dc1-a957-fb6bf8f5f217"/>
    <ds:schemaRef ds:uri="31cfb3a3-a88c-4ec4-ab12-cd9a6f9a1c00"/>
    <ds:schemaRef ds:uri="f34d5f3d-4ce8-409f-b2e5-c4fbe0e96c83"/>
  </ds:schemaRefs>
</ds:datastoreItem>
</file>

<file path=customXml/itemProps3.xml><?xml version="1.0" encoding="utf-8"?>
<ds:datastoreItem xmlns:ds="http://schemas.openxmlformats.org/officeDocument/2006/customXml" ds:itemID="{FFE8722B-1A61-4FB8-992C-152D6D8A2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d5f3d-4ce8-409f-b2e5-c4fbe0e96c83"/>
    <ds:schemaRef ds:uri="31cfb3a3-a88c-4ec4-ab12-cd9a6f9a1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1900</TotalTime>
  <Words>3088</Words>
  <Application>Microsoft Office PowerPoint</Application>
  <PresentationFormat>Widescreen</PresentationFormat>
  <Paragraphs>214</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Cambria Math</vt:lpstr>
      <vt:lpstr>Helvetica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Michael Walsh</cp:lastModifiedBy>
  <cp:revision>5</cp:revision>
  <dcterms:created xsi:type="dcterms:W3CDTF">2019-05-09T13:58:51Z</dcterms:created>
  <dcterms:modified xsi:type="dcterms:W3CDTF">2024-01-30T10:37:15Z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0x0101009E08A281DCC6CE4BB91A08A773CEDCB1</vt:lpwstr>
  </property>
  <property fmtid="{D5CDD505-2E9C-101B-9397-08002B2CF9AE}" pid="3" name="MediaServiceImageTags">
    <vt:lpwstr/>
  </property>
</Properties>
</file>