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343C38-1339-4D38-82BD-76DD8599B1D6}" v="18" dt="2024-09-30T07:39:43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024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2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29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6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5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1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5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9/30/2024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13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5086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3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4" r:id="rId2"/>
    <p:sldLayoutId id="2147483723" r:id="rId3"/>
    <p:sldLayoutId id="2147483722" r:id="rId4"/>
    <p:sldLayoutId id="2147483721" r:id="rId5"/>
    <p:sldLayoutId id="2147483720" r:id="rId6"/>
    <p:sldLayoutId id="2147483719" r:id="rId7"/>
    <p:sldLayoutId id="2147483718" r:id="rId8"/>
    <p:sldLayoutId id="2147483717" r:id="rId9"/>
    <p:sldLayoutId id="2147483716" r:id="rId10"/>
    <p:sldLayoutId id="214748371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Floating Numbers And Letters On Top Of A Book">
            <a:extLst>
              <a:ext uri="{FF2B5EF4-FFF2-40B4-BE49-F238E27FC236}">
                <a16:creationId xmlns:a16="http://schemas.microsoft.com/office/drawing/2014/main" id="{4633D8FD-E26A-C521-AB45-3D41338256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397938" y="1397930"/>
            <a:ext cx="6858003" cy="4062128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1034E-31E1-4D1C-B546-C6406D39A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6" y="643467"/>
            <a:ext cx="5452529" cy="3569242"/>
          </a:xfrm>
        </p:spPr>
        <p:txBody>
          <a:bodyPr anchor="t">
            <a:normAutofit/>
          </a:bodyPr>
          <a:lstStyle/>
          <a:p>
            <a:pPr algn="r"/>
            <a:r>
              <a:rPr lang="en-GB" sz="6000">
                <a:solidFill>
                  <a:schemeClr val="bg1"/>
                </a:solidFill>
              </a:rPr>
              <a:t>Supporting your child with Reading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55190-87E8-0C4C-9955-16124E3F4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9055" y="4551031"/>
            <a:ext cx="5449479" cy="1663493"/>
          </a:xfrm>
        </p:spPr>
        <p:txBody>
          <a:bodyPr anchor="b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GB" sz="2400">
                <a:solidFill>
                  <a:schemeClr val="bg1"/>
                </a:solidFill>
              </a:rPr>
              <a:t>October 2024</a:t>
            </a:r>
          </a:p>
        </p:txBody>
      </p:sp>
    </p:spTree>
    <p:extLst>
      <p:ext uri="{BB962C8B-B14F-4D97-AF65-F5344CB8AC3E}">
        <p14:creationId xmlns:p14="http://schemas.microsoft.com/office/powerpoint/2010/main" val="420899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929B7-DDB3-0A8E-C835-2EB7EB02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9456"/>
            <a:ext cx="10058400" cy="1371600"/>
          </a:xfrm>
        </p:spPr>
        <p:txBody>
          <a:bodyPr>
            <a:normAutofit/>
          </a:bodyPr>
          <a:lstStyle/>
          <a:p>
            <a:r>
              <a:rPr lang="en-GB" dirty="0"/>
              <a:t>Supporting your child to read at home…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39F01-19C1-E10C-3ED6-6F3B6CEC6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259" y="1591056"/>
            <a:ext cx="5868572" cy="38496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3600" dirty="0"/>
              <a:t>Pause and wait- give your child time to decode and understand a text, however tempting it might be to jump in and help.</a:t>
            </a:r>
          </a:p>
          <a:p>
            <a:pPr marL="0" indent="0">
              <a:buNone/>
            </a:pPr>
            <a:r>
              <a:rPr lang="en-GB" sz="3600" dirty="0"/>
              <a:t>Make it fun- read in silly voices, act out the scenes, sing the songs.</a:t>
            </a:r>
          </a:p>
          <a:p>
            <a:pPr marL="0" indent="0">
              <a:buNone/>
            </a:pPr>
            <a:r>
              <a:rPr lang="en-GB" sz="3600" dirty="0"/>
              <a:t>Be positive about their reading and praise their efforts as much as possible!</a:t>
            </a:r>
          </a:p>
        </p:txBody>
      </p:sp>
      <p:pic>
        <p:nvPicPr>
          <p:cNvPr id="2050" name="Picture 2" descr="Mother and daughter lying on warm floor reading book - Cache Valley ...">
            <a:extLst>
              <a:ext uri="{FF2B5EF4-FFF2-40B4-BE49-F238E27FC236}">
                <a16:creationId xmlns:a16="http://schemas.microsoft.com/office/drawing/2014/main" id="{526F541A-DAD3-68DE-4442-10CA454E4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379" y="2962656"/>
            <a:ext cx="4411650" cy="294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206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6FE327DA-DD3C-962B-71D6-A8D6BBFB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467" y="643467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306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929B7-DDB3-0A8E-C835-2EB7EB02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9456"/>
            <a:ext cx="10058400" cy="1371600"/>
          </a:xfrm>
        </p:spPr>
        <p:txBody>
          <a:bodyPr>
            <a:normAutofit/>
          </a:bodyPr>
          <a:lstStyle/>
          <a:p>
            <a:r>
              <a:rPr lang="en-GB" dirty="0"/>
              <a:t>Supporting your child to read at home…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43486-1D30-70A0-DFA4-A0247A296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14" y="1328104"/>
            <a:ext cx="8916572" cy="511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1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FFECE-902B-26E8-C33E-3088209B4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reading important?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2310E-4D0A-4B05-9F74-3C2293751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62" y="1969016"/>
            <a:ext cx="9794876" cy="424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57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FE2BF-8384-8DCC-9F8C-3A8675898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43200"/>
            <a:ext cx="10058400" cy="1371600"/>
          </a:xfrm>
        </p:spPr>
        <p:txBody>
          <a:bodyPr>
            <a:noAutofit/>
          </a:bodyPr>
          <a:lstStyle/>
          <a:p>
            <a:r>
              <a:rPr lang="en-GB" sz="2800" dirty="0"/>
              <a:t>At Cliff Park, we are very proud of our end of KS2 national assessment results in reading:</a:t>
            </a:r>
            <a:br>
              <a:rPr lang="en-GB" sz="2800" dirty="0"/>
            </a:br>
            <a:r>
              <a:rPr lang="en-GB" sz="2800" dirty="0"/>
              <a:t>In 2024, 82% of our Year 6 cohort reached the Expected Standard for reading (the National Standard was 74%)- with 38% also reaching Greater Depth within the Expected Standard.  We are delighted with these results- but we are passionate about achieving even more!</a:t>
            </a:r>
            <a:br>
              <a:rPr lang="en-GB" sz="2800" dirty="0"/>
            </a:br>
            <a:r>
              <a:rPr lang="en-GB" sz="2800" dirty="0"/>
              <a:t>These results are achieved through a partnership between home and school to ensure that children develop a confidence and familiarity with the skills of reading- and also a love of books that will last them a lifetime!</a:t>
            </a:r>
            <a:br>
              <a:rPr lang="en-GB" sz="2800" dirty="0"/>
            </a:b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17322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41C1-6D5C-5907-EB19-8D88FB222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we teach reading at school…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BF325-8553-6FDE-0C5C-6E9B4B7AC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Children in the Early Year Foundation Stage, Year One and Year Two(Yrs1-2) receive daily phonics sessions, ensuring their decoding skills are developed.  Children who are struggling receive extra targeted phonics support.</a:t>
            </a:r>
          </a:p>
          <a:p>
            <a:r>
              <a:rPr lang="en-GB" sz="2000" dirty="0"/>
              <a:t>Children in Keys Stages One and Two receive explicit teaching on the different skills of reading as part of our two-week English teaching model, which is based on high quality texts that reflect a wide range of genres and text types.</a:t>
            </a:r>
          </a:p>
          <a:p>
            <a:r>
              <a:rPr lang="en-GB" sz="2000" dirty="0"/>
              <a:t>Children all have a baseline reading assessment at the beginning of each year- the Salford Reading Age Assessment- which allows teachers to identify children in all year groups that need extra support with reading.</a:t>
            </a:r>
          </a:p>
          <a:p>
            <a:r>
              <a:rPr lang="en-GB" sz="2000" dirty="0"/>
              <a:t>Children in need of extra support are read with by an adult at least three times a week at school and in the case of those most in need of support, daily.</a:t>
            </a:r>
          </a:p>
        </p:txBody>
      </p:sp>
    </p:spTree>
    <p:extLst>
      <p:ext uri="{BB962C8B-B14F-4D97-AF65-F5344CB8AC3E}">
        <p14:creationId xmlns:p14="http://schemas.microsoft.com/office/powerpoint/2010/main" val="3359281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9EC40-66D0-F8AE-3F5F-DA7644314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18" y="88770"/>
            <a:ext cx="10058400" cy="1371600"/>
          </a:xfrm>
        </p:spPr>
        <p:txBody>
          <a:bodyPr/>
          <a:lstStyle/>
          <a:p>
            <a:r>
              <a:rPr lang="en-GB" dirty="0"/>
              <a:t>The domains of reading…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243F39-24D0-F66F-02F5-2550F163827F}"/>
              </a:ext>
            </a:extLst>
          </p:cNvPr>
          <p:cNvSpPr txBox="1">
            <a:spLocks/>
          </p:cNvSpPr>
          <p:nvPr/>
        </p:nvSpPr>
        <p:spPr>
          <a:xfrm>
            <a:off x="691298" y="970176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In KS1: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0AAD8-5CD9-CA53-DCB3-86CB5C4B2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7" y="2120797"/>
            <a:ext cx="10285337" cy="311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02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9EC40-66D0-F8AE-3F5F-DA7644314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18" y="88770"/>
            <a:ext cx="10058400" cy="1371600"/>
          </a:xfrm>
        </p:spPr>
        <p:txBody>
          <a:bodyPr/>
          <a:lstStyle/>
          <a:p>
            <a:r>
              <a:rPr lang="en-GB" dirty="0"/>
              <a:t>The domains of reading…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243F39-24D0-F66F-02F5-2550F163827F}"/>
              </a:ext>
            </a:extLst>
          </p:cNvPr>
          <p:cNvSpPr txBox="1">
            <a:spLocks/>
          </p:cNvSpPr>
          <p:nvPr/>
        </p:nvSpPr>
        <p:spPr>
          <a:xfrm>
            <a:off x="691298" y="970176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In KS2: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BAFF8-0DA9-FC0F-F4F9-E799B6D24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02" y="2062372"/>
            <a:ext cx="9126716" cy="383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29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929B7-DDB3-0A8E-C835-2EB7EB02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9456"/>
            <a:ext cx="10058400" cy="1371600"/>
          </a:xfrm>
        </p:spPr>
        <p:txBody>
          <a:bodyPr>
            <a:normAutofit/>
          </a:bodyPr>
          <a:lstStyle/>
          <a:p>
            <a:r>
              <a:rPr lang="en-GB" dirty="0"/>
              <a:t>Supporting your child to read at home…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BFF0A-B437-264E-16FD-2D654E5BA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09224"/>
            <a:ext cx="10058400" cy="3849624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Try to plan for ten to twenty minutes reading with your child AT LEAST three times per week- the more they are immersed in reading, and sharing books with you, the more they will develop the relationship with books that makes them lifelong readers!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5176DD-D7AB-5033-EC35-DB8ADCFF4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148" y="3634036"/>
            <a:ext cx="6628326" cy="268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74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929B7-DDB3-0A8E-C835-2EB7EB02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9456"/>
            <a:ext cx="10058400" cy="1371600"/>
          </a:xfrm>
        </p:spPr>
        <p:txBody>
          <a:bodyPr>
            <a:normAutofit/>
          </a:bodyPr>
          <a:lstStyle/>
          <a:p>
            <a:r>
              <a:rPr lang="en-GB" dirty="0"/>
              <a:t>Supporting your child to read at home…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BFF0A-B437-264E-16FD-2D654E5BA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09224"/>
            <a:ext cx="10058400" cy="3849624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Choose an appropriate environment for reading with your child.  Try to ensure you are in a comfy, calm space with no competing screens- children read and understand best when they are focused on one task.</a:t>
            </a:r>
          </a:p>
          <a:p>
            <a:endParaRPr lang="en-GB" dirty="0"/>
          </a:p>
        </p:txBody>
      </p:sp>
      <p:pic>
        <p:nvPicPr>
          <p:cNvPr id="1026" name="Picture 2" descr="Education, Childhood, Youth and Sport | Faculty of Wellbeing, Education ...">
            <a:extLst>
              <a:ext uri="{FF2B5EF4-FFF2-40B4-BE49-F238E27FC236}">
                <a16:creationId xmlns:a16="http://schemas.microsoft.com/office/drawing/2014/main" id="{C013A47B-CB06-6721-610E-3FA6525F8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74" y="3209544"/>
            <a:ext cx="4808978" cy="320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754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929B7-DDB3-0A8E-C835-2EB7EB02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9456"/>
            <a:ext cx="10058400" cy="1371600"/>
          </a:xfrm>
        </p:spPr>
        <p:txBody>
          <a:bodyPr>
            <a:normAutofit/>
          </a:bodyPr>
          <a:lstStyle/>
          <a:p>
            <a:r>
              <a:rPr lang="en-GB" dirty="0"/>
              <a:t>Supporting your child to read at home…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6D5B74-E051-D4DF-3BBD-508061824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7102" y="1296660"/>
            <a:ext cx="6764294" cy="4909879"/>
          </a:xfrm>
        </p:spPr>
      </p:pic>
    </p:spTree>
    <p:extLst>
      <p:ext uri="{BB962C8B-B14F-4D97-AF65-F5344CB8AC3E}">
        <p14:creationId xmlns:p14="http://schemas.microsoft.com/office/powerpoint/2010/main" val="37264946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RightStep">
      <a:dk1>
        <a:srgbClr val="000000"/>
      </a:dk1>
      <a:lt1>
        <a:srgbClr val="FFFFFF"/>
      </a:lt1>
      <a:dk2>
        <a:srgbClr val="3E3423"/>
      </a:dk2>
      <a:lt2>
        <a:srgbClr val="E2E7E8"/>
      </a:lt2>
      <a:accent1>
        <a:srgbClr val="C49791"/>
      </a:accent1>
      <a:accent2>
        <a:srgbClr val="BA9E7F"/>
      </a:accent2>
      <a:accent3>
        <a:srgbClr val="A7A57F"/>
      </a:accent3>
      <a:accent4>
        <a:srgbClr val="97AB75"/>
      </a:accent4>
      <a:accent5>
        <a:srgbClr val="8CAD83"/>
      </a:accent5>
      <a:accent6>
        <a:srgbClr val="78AF82"/>
      </a:accent6>
      <a:hlink>
        <a:srgbClr val="598C92"/>
      </a:hlink>
      <a:folHlink>
        <a:srgbClr val="7F7F7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8A281DCC6CE4BB91A08A773CEDCB1" ma:contentTypeVersion="18" ma:contentTypeDescription="Create a new document." ma:contentTypeScope="" ma:versionID="393f20c4753ba834538940380db7c974">
  <xsd:schema xmlns:xsd="http://www.w3.org/2001/XMLSchema" xmlns:xs="http://www.w3.org/2001/XMLSchema" xmlns:p="http://schemas.microsoft.com/office/2006/metadata/properties" xmlns:ns2="f34d5f3d-4ce8-409f-b2e5-c4fbe0e96c83" xmlns:ns3="31cfb3a3-a88c-4ec4-ab12-cd9a6f9a1c00" targetNamespace="http://schemas.microsoft.com/office/2006/metadata/properties" ma:root="true" ma:fieldsID="cfb59599cfb892d3554b94e9023b91da" ns2:_="" ns3:_="">
    <xsd:import namespace="f34d5f3d-4ce8-409f-b2e5-c4fbe0e96c83"/>
    <xsd:import namespace="31cfb3a3-a88c-4ec4-ab12-cd9a6f9a1c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4d5f3d-4ce8-409f-b2e5-c4fbe0e96c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fb3a3-a88c-4ec4-ab12-cd9a6f9a1c0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3a47543-9192-4b63-84cb-9ec247af8223}" ma:internalName="TaxCatchAll" ma:showField="CatchAllData" ma:web="31cfb3a3-a88c-4ec4-ab12-cd9a6f9a1c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235E26-A27F-4ABD-8807-69A3F0E9CDA2}"/>
</file>

<file path=customXml/itemProps2.xml><?xml version="1.0" encoding="utf-8"?>
<ds:datastoreItem xmlns:ds="http://schemas.openxmlformats.org/officeDocument/2006/customXml" ds:itemID="{62096E3E-D29A-4176-A27E-48F0B0B98AF2}"/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210</TotalTime>
  <Words>476</Words>
  <Application>Microsoft Office PowerPoint</Application>
  <PresentationFormat>Widescreen</PresentationFormat>
  <Paragraphs>23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Garamond</vt:lpstr>
      <vt:lpstr>SavonVTI</vt:lpstr>
      <vt:lpstr>Supporting your child with Reading</vt:lpstr>
      <vt:lpstr>Why is reading important?</vt:lpstr>
      <vt:lpstr>At Cliff Park, we are very proud of our end of KS2 national assessment results in reading: In 2024, 82% of our Year 6 cohort reached the Expected Standard for reading (the National Standard was 74%)- with 38% also reaching Greater Depth within the Expected Standard.  We are delighted with these results- but we are passionate about achieving even more! These results are achieved through a partnership between home and school to ensure that children develop a confidence and familiarity with the skills of reading- and also a love of books that will last them a lifetime! </vt:lpstr>
      <vt:lpstr>How we teach reading at school…</vt:lpstr>
      <vt:lpstr>The domains of reading…</vt:lpstr>
      <vt:lpstr>The domains of reading…</vt:lpstr>
      <vt:lpstr>Supporting your child to read at home…</vt:lpstr>
      <vt:lpstr>Supporting your child to read at home…</vt:lpstr>
      <vt:lpstr>Supporting your child to read at home…</vt:lpstr>
      <vt:lpstr>Supporting your child to read at home…</vt:lpstr>
      <vt:lpstr>PowerPoint Presentation</vt:lpstr>
      <vt:lpstr>Supporting your child to read at home…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Eleanor Cunningham</dc:creator>
  <cp:lastModifiedBy>Michael Walsh</cp:lastModifiedBy>
  <cp:revision>2</cp:revision>
  <dcterms:created xsi:type="dcterms:W3CDTF">2024-09-27T06:43:40Z</dcterms:created>
  <dcterms:modified xsi:type="dcterms:W3CDTF">2024-09-30T18:08:27Z</dcterms:modified>
</cp:coreProperties>
</file>