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4"/>
  </p:sldMasterIdLst>
  <p:sldIdLst>
    <p:sldId id="256" r:id="rId5"/>
    <p:sldId id="257" r:id="rId6"/>
    <p:sldId id="258" r:id="rId7"/>
    <p:sldId id="259" r:id="rId8"/>
    <p:sldId id="260" r:id="rId9"/>
    <p:sldId id="261" r:id="rId10"/>
    <p:sldId id="262" r:id="rId11"/>
    <p:sldId id="263"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A0D44B-A8F1-491E-9185-96B4757D6C62}" v="4" dt="2026-10-07T10:30:46.2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microsoft.com/office/2015/10/relationships/revisionInfo" Target="revisionInfo.xml"/><Relationship Id="rId8" Type="http://schemas.openxmlformats.org/officeDocument/2006/relationships/slide" Target="slides/slide4.xml"/></Relationships>
</file>

<file path=ppt/diagrams/_rels/data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4" Type="http://schemas.openxmlformats.org/officeDocument/2006/relationships/image" Target="../media/image8.svg"/></Relationships>
</file>

<file path=ppt/diagrams/_rels/data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hyperlink" Target="https://assets.publishing.service.gov.uk/media/5a7dcb85ed915d2ac884d995/SEND_Code_of_Practice_January_2015.pdf" TargetMode="External"/><Relationship Id="rId1" Type="http://schemas.openxmlformats.org/officeDocument/2006/relationships/hyperlink" Target="https://ocppa.co.uk/admin/wp-content/uploads/sites/31/2026/07/SEND-Policy-July-2026.pdf" TargetMode="External"/><Relationship Id="rId4" Type="http://schemas.openxmlformats.org/officeDocument/2006/relationships/image" Target="../media/image8.svg"/></Relationships>
</file>

<file path=ppt/diagrams/_rels/drawing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4" Type="http://schemas.openxmlformats.org/officeDocument/2006/relationships/image" Target="../media/image8.svg"/></Relationships>
</file>

<file path=ppt/diagrams/_rels/drawing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hyperlink" Target="https://ocppa.co.uk/admin/wp-content/uploads/sites/31/2026/07/SEND-Policy-July-2026.pdf" TargetMode="External"/><Relationship Id="rId1" Type="http://schemas.openxmlformats.org/officeDocument/2006/relationships/image" Target="../media/image11.svg"/><Relationship Id="rId4" Type="http://schemas.openxmlformats.org/officeDocument/2006/relationships/hyperlink" Target="https://assets.publishing.service.gov.uk/media/5a7dcb85ed915d2ac884d995/SEND_Code_of_Practice_January_2015.pdf" TargetMode="Externa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636204-3FEF-4206-8641-BB1A0F416339}"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E1AB8CCA-D760-4932-BD42-1DCDED40D114}">
      <dgm:prSet/>
      <dgm:spPr/>
      <dgm:t>
        <a:bodyPr/>
        <a:lstStyle/>
        <a:p>
          <a:r>
            <a:rPr lang="en-GB"/>
            <a:t>Classroom observations</a:t>
          </a:r>
          <a:endParaRPr lang="en-US"/>
        </a:p>
      </dgm:t>
    </dgm:pt>
    <dgm:pt modelId="{2CCAB1B4-1719-49D0-963C-34F0C3F36BB1}" type="parTrans" cxnId="{5BB1CFCF-B40F-4CF2-8DD0-438A914ECCAF}">
      <dgm:prSet/>
      <dgm:spPr/>
      <dgm:t>
        <a:bodyPr/>
        <a:lstStyle/>
        <a:p>
          <a:endParaRPr lang="en-US"/>
        </a:p>
      </dgm:t>
    </dgm:pt>
    <dgm:pt modelId="{9AEFCB3D-E73B-412B-8BD8-3E377314BCB0}" type="sibTrans" cxnId="{5BB1CFCF-B40F-4CF2-8DD0-438A914ECCAF}">
      <dgm:prSet/>
      <dgm:spPr/>
      <dgm:t>
        <a:bodyPr/>
        <a:lstStyle/>
        <a:p>
          <a:endParaRPr lang="en-US"/>
        </a:p>
      </dgm:t>
    </dgm:pt>
    <dgm:pt modelId="{3F88C3D9-5228-4E37-B46E-B15D918BCE6B}">
      <dgm:prSet/>
      <dgm:spPr/>
      <dgm:t>
        <a:bodyPr/>
        <a:lstStyle/>
        <a:p>
          <a:r>
            <a:rPr lang="en-GB"/>
            <a:t>Data analysis</a:t>
          </a:r>
          <a:endParaRPr lang="en-US"/>
        </a:p>
      </dgm:t>
    </dgm:pt>
    <dgm:pt modelId="{07C5DF8A-8AB0-41B4-8ACF-7535F4A5CE2A}" type="parTrans" cxnId="{9A30DD36-5DD8-4E97-ACDB-CB5F048A1EDD}">
      <dgm:prSet/>
      <dgm:spPr/>
      <dgm:t>
        <a:bodyPr/>
        <a:lstStyle/>
        <a:p>
          <a:endParaRPr lang="en-US"/>
        </a:p>
      </dgm:t>
    </dgm:pt>
    <dgm:pt modelId="{228F57EE-14DF-4DA9-897E-F7E71E5F3FDC}" type="sibTrans" cxnId="{9A30DD36-5DD8-4E97-ACDB-CB5F048A1EDD}">
      <dgm:prSet/>
      <dgm:spPr/>
      <dgm:t>
        <a:bodyPr/>
        <a:lstStyle/>
        <a:p>
          <a:endParaRPr lang="en-US"/>
        </a:p>
      </dgm:t>
    </dgm:pt>
    <dgm:pt modelId="{AFF11F32-E168-4C6A-A065-54383D6B237A}">
      <dgm:prSet/>
      <dgm:spPr/>
      <dgm:t>
        <a:bodyPr/>
        <a:lstStyle/>
        <a:p>
          <a:r>
            <a:rPr lang="en-GB"/>
            <a:t>Pupil feedback</a:t>
          </a:r>
          <a:endParaRPr lang="en-US"/>
        </a:p>
      </dgm:t>
    </dgm:pt>
    <dgm:pt modelId="{4BE9BC74-1ED2-4DB6-8DA2-96ED0791145F}" type="parTrans" cxnId="{5E07D707-DCCA-48A8-B757-B9F187D6FA28}">
      <dgm:prSet/>
      <dgm:spPr/>
      <dgm:t>
        <a:bodyPr/>
        <a:lstStyle/>
        <a:p>
          <a:endParaRPr lang="en-US"/>
        </a:p>
      </dgm:t>
    </dgm:pt>
    <dgm:pt modelId="{D61BABE4-AB58-404D-94A6-F9A919619AAB}" type="sibTrans" cxnId="{5E07D707-DCCA-48A8-B757-B9F187D6FA28}">
      <dgm:prSet/>
      <dgm:spPr/>
      <dgm:t>
        <a:bodyPr/>
        <a:lstStyle/>
        <a:p>
          <a:endParaRPr lang="en-US"/>
        </a:p>
      </dgm:t>
    </dgm:pt>
    <dgm:pt modelId="{1F0964AC-C68D-4A7F-B1D8-BC40C030FC0D}">
      <dgm:prSet/>
      <dgm:spPr/>
      <dgm:t>
        <a:bodyPr/>
        <a:lstStyle/>
        <a:p>
          <a:r>
            <a:rPr lang="en-GB"/>
            <a:t>Parent feedback</a:t>
          </a:r>
          <a:endParaRPr lang="en-US"/>
        </a:p>
      </dgm:t>
    </dgm:pt>
    <dgm:pt modelId="{72A9DB77-E0C8-45F7-8AF3-F64E773CA945}" type="parTrans" cxnId="{7F04AB97-F47B-4432-A578-A1FDDE5E97F6}">
      <dgm:prSet/>
      <dgm:spPr/>
      <dgm:t>
        <a:bodyPr/>
        <a:lstStyle/>
        <a:p>
          <a:endParaRPr lang="en-US"/>
        </a:p>
      </dgm:t>
    </dgm:pt>
    <dgm:pt modelId="{28519B20-5F1F-4107-A8AD-D8B6226E4022}" type="sibTrans" cxnId="{7F04AB97-F47B-4432-A578-A1FDDE5E97F6}">
      <dgm:prSet/>
      <dgm:spPr/>
      <dgm:t>
        <a:bodyPr/>
        <a:lstStyle/>
        <a:p>
          <a:endParaRPr lang="en-US"/>
        </a:p>
      </dgm:t>
    </dgm:pt>
    <dgm:pt modelId="{32AA00B5-C726-4C36-A049-C214FF65B586}">
      <dgm:prSet/>
      <dgm:spPr/>
      <dgm:t>
        <a:bodyPr/>
        <a:lstStyle/>
        <a:p>
          <a:r>
            <a:rPr lang="en-GB"/>
            <a:t>OAT quality assurance procedures</a:t>
          </a:r>
          <a:endParaRPr lang="en-US"/>
        </a:p>
      </dgm:t>
    </dgm:pt>
    <dgm:pt modelId="{D217CE4D-BAFE-42E3-8DC3-0D36E631EBCF}" type="parTrans" cxnId="{4DFAD49C-629B-429D-868D-09E3769F0E09}">
      <dgm:prSet/>
      <dgm:spPr/>
      <dgm:t>
        <a:bodyPr/>
        <a:lstStyle/>
        <a:p>
          <a:endParaRPr lang="en-US"/>
        </a:p>
      </dgm:t>
    </dgm:pt>
    <dgm:pt modelId="{6FF23885-404A-43F0-8713-31177A1C8D24}" type="sibTrans" cxnId="{4DFAD49C-629B-429D-868D-09E3769F0E09}">
      <dgm:prSet/>
      <dgm:spPr/>
      <dgm:t>
        <a:bodyPr/>
        <a:lstStyle/>
        <a:p>
          <a:endParaRPr lang="en-US"/>
        </a:p>
      </dgm:t>
    </dgm:pt>
    <dgm:pt modelId="{9DB52C98-32C7-4321-95F4-C4BFFF8081BE}">
      <dgm:prSet/>
      <dgm:spPr/>
      <dgm:t>
        <a:bodyPr/>
        <a:lstStyle/>
        <a:p>
          <a:r>
            <a:rPr lang="en-GB"/>
            <a:t>Assessment of progress made</a:t>
          </a:r>
          <a:endParaRPr lang="en-US"/>
        </a:p>
      </dgm:t>
    </dgm:pt>
    <dgm:pt modelId="{A7DA88D7-8431-4216-81D3-A7D3915B39CF}" type="parTrans" cxnId="{4BAED797-17C2-4718-9FDF-BEA305BC6BDD}">
      <dgm:prSet/>
      <dgm:spPr/>
      <dgm:t>
        <a:bodyPr/>
        <a:lstStyle/>
        <a:p>
          <a:endParaRPr lang="en-US"/>
        </a:p>
      </dgm:t>
    </dgm:pt>
    <dgm:pt modelId="{AE892729-5973-4A74-B53C-163D1DC1B8E8}" type="sibTrans" cxnId="{4BAED797-17C2-4718-9FDF-BEA305BC6BDD}">
      <dgm:prSet/>
      <dgm:spPr/>
      <dgm:t>
        <a:bodyPr/>
        <a:lstStyle/>
        <a:p>
          <a:endParaRPr lang="en-US"/>
        </a:p>
      </dgm:t>
    </dgm:pt>
    <dgm:pt modelId="{432E7BC3-CF8E-4FCF-BB5C-AB46EB272CB9}" type="pres">
      <dgm:prSet presAssocID="{7C636204-3FEF-4206-8641-BB1A0F416339}" presName="linear" presStyleCnt="0">
        <dgm:presLayoutVars>
          <dgm:animLvl val="lvl"/>
          <dgm:resizeHandles val="exact"/>
        </dgm:presLayoutVars>
      </dgm:prSet>
      <dgm:spPr/>
    </dgm:pt>
    <dgm:pt modelId="{A947302F-AF7E-45B0-9AED-4F2C2349AE02}" type="pres">
      <dgm:prSet presAssocID="{E1AB8CCA-D760-4932-BD42-1DCDED40D114}" presName="parentText" presStyleLbl="node1" presStyleIdx="0" presStyleCnt="6">
        <dgm:presLayoutVars>
          <dgm:chMax val="0"/>
          <dgm:bulletEnabled val="1"/>
        </dgm:presLayoutVars>
      </dgm:prSet>
      <dgm:spPr/>
    </dgm:pt>
    <dgm:pt modelId="{7253E86B-3144-45FD-8A29-7EB286BE9377}" type="pres">
      <dgm:prSet presAssocID="{9AEFCB3D-E73B-412B-8BD8-3E377314BCB0}" presName="spacer" presStyleCnt="0"/>
      <dgm:spPr/>
    </dgm:pt>
    <dgm:pt modelId="{1011D52F-B8B2-4807-8EFE-3B12F757A9DE}" type="pres">
      <dgm:prSet presAssocID="{3F88C3D9-5228-4E37-B46E-B15D918BCE6B}" presName="parentText" presStyleLbl="node1" presStyleIdx="1" presStyleCnt="6">
        <dgm:presLayoutVars>
          <dgm:chMax val="0"/>
          <dgm:bulletEnabled val="1"/>
        </dgm:presLayoutVars>
      </dgm:prSet>
      <dgm:spPr/>
    </dgm:pt>
    <dgm:pt modelId="{FF789CC7-6DBC-4D47-86BD-5DA4D3CB50B0}" type="pres">
      <dgm:prSet presAssocID="{228F57EE-14DF-4DA9-897E-F7E71E5F3FDC}" presName="spacer" presStyleCnt="0"/>
      <dgm:spPr/>
    </dgm:pt>
    <dgm:pt modelId="{DEE34E3A-1BEF-44CE-8B0F-EB9FE2F566B7}" type="pres">
      <dgm:prSet presAssocID="{AFF11F32-E168-4C6A-A065-54383D6B237A}" presName="parentText" presStyleLbl="node1" presStyleIdx="2" presStyleCnt="6">
        <dgm:presLayoutVars>
          <dgm:chMax val="0"/>
          <dgm:bulletEnabled val="1"/>
        </dgm:presLayoutVars>
      </dgm:prSet>
      <dgm:spPr/>
    </dgm:pt>
    <dgm:pt modelId="{7A21DDC4-A74B-4AE6-A1A0-E24BEAFE9F51}" type="pres">
      <dgm:prSet presAssocID="{D61BABE4-AB58-404D-94A6-F9A919619AAB}" presName="spacer" presStyleCnt="0"/>
      <dgm:spPr/>
    </dgm:pt>
    <dgm:pt modelId="{532EF491-25EB-4662-92F9-06AFE4D52DD0}" type="pres">
      <dgm:prSet presAssocID="{1F0964AC-C68D-4A7F-B1D8-BC40C030FC0D}" presName="parentText" presStyleLbl="node1" presStyleIdx="3" presStyleCnt="6">
        <dgm:presLayoutVars>
          <dgm:chMax val="0"/>
          <dgm:bulletEnabled val="1"/>
        </dgm:presLayoutVars>
      </dgm:prSet>
      <dgm:spPr/>
    </dgm:pt>
    <dgm:pt modelId="{D0DC7790-9A1F-4C15-932F-DD425CD63D41}" type="pres">
      <dgm:prSet presAssocID="{28519B20-5F1F-4107-A8AD-D8B6226E4022}" presName="spacer" presStyleCnt="0"/>
      <dgm:spPr/>
    </dgm:pt>
    <dgm:pt modelId="{2CFDC8AF-C1A0-4E5C-8325-BBE74202CFB2}" type="pres">
      <dgm:prSet presAssocID="{32AA00B5-C726-4C36-A049-C214FF65B586}" presName="parentText" presStyleLbl="node1" presStyleIdx="4" presStyleCnt="6">
        <dgm:presLayoutVars>
          <dgm:chMax val="0"/>
          <dgm:bulletEnabled val="1"/>
        </dgm:presLayoutVars>
      </dgm:prSet>
      <dgm:spPr/>
    </dgm:pt>
    <dgm:pt modelId="{CCDF851D-B455-48F4-9C62-A8F408C8B7C7}" type="pres">
      <dgm:prSet presAssocID="{6FF23885-404A-43F0-8713-31177A1C8D24}" presName="spacer" presStyleCnt="0"/>
      <dgm:spPr/>
    </dgm:pt>
    <dgm:pt modelId="{4DD84E7F-4A58-4A7E-BB56-68CF50282AF3}" type="pres">
      <dgm:prSet presAssocID="{9DB52C98-32C7-4321-95F4-C4BFFF8081BE}" presName="parentText" presStyleLbl="node1" presStyleIdx="5" presStyleCnt="6">
        <dgm:presLayoutVars>
          <dgm:chMax val="0"/>
          <dgm:bulletEnabled val="1"/>
        </dgm:presLayoutVars>
      </dgm:prSet>
      <dgm:spPr/>
    </dgm:pt>
  </dgm:ptLst>
  <dgm:cxnLst>
    <dgm:cxn modelId="{5E07D707-DCCA-48A8-B757-B9F187D6FA28}" srcId="{7C636204-3FEF-4206-8641-BB1A0F416339}" destId="{AFF11F32-E168-4C6A-A065-54383D6B237A}" srcOrd="2" destOrd="0" parTransId="{4BE9BC74-1ED2-4DB6-8DA2-96ED0791145F}" sibTransId="{D61BABE4-AB58-404D-94A6-F9A919619AAB}"/>
    <dgm:cxn modelId="{812A980E-1674-4943-9D7A-4A75157AF8DD}" type="presOf" srcId="{AFF11F32-E168-4C6A-A065-54383D6B237A}" destId="{DEE34E3A-1BEF-44CE-8B0F-EB9FE2F566B7}" srcOrd="0" destOrd="0" presId="urn:microsoft.com/office/officeart/2005/8/layout/vList2"/>
    <dgm:cxn modelId="{A8D97816-4768-4711-AB99-A60434388F4E}" type="presOf" srcId="{3F88C3D9-5228-4E37-B46E-B15D918BCE6B}" destId="{1011D52F-B8B2-4807-8EFE-3B12F757A9DE}" srcOrd="0" destOrd="0" presId="urn:microsoft.com/office/officeart/2005/8/layout/vList2"/>
    <dgm:cxn modelId="{053F5819-E5C1-4317-9C8F-67EB352322AE}" type="presOf" srcId="{E1AB8CCA-D760-4932-BD42-1DCDED40D114}" destId="{A947302F-AF7E-45B0-9AED-4F2C2349AE02}" srcOrd="0" destOrd="0" presId="urn:microsoft.com/office/officeart/2005/8/layout/vList2"/>
    <dgm:cxn modelId="{B54F1F2B-5A37-47C5-B34C-720CD74154B9}" type="presOf" srcId="{1F0964AC-C68D-4A7F-B1D8-BC40C030FC0D}" destId="{532EF491-25EB-4662-92F9-06AFE4D52DD0}" srcOrd="0" destOrd="0" presId="urn:microsoft.com/office/officeart/2005/8/layout/vList2"/>
    <dgm:cxn modelId="{9A30DD36-5DD8-4E97-ACDB-CB5F048A1EDD}" srcId="{7C636204-3FEF-4206-8641-BB1A0F416339}" destId="{3F88C3D9-5228-4E37-B46E-B15D918BCE6B}" srcOrd="1" destOrd="0" parTransId="{07C5DF8A-8AB0-41B4-8ACF-7535F4A5CE2A}" sibTransId="{228F57EE-14DF-4DA9-897E-F7E71E5F3FDC}"/>
    <dgm:cxn modelId="{E78BD03C-6520-43B9-9D48-43B6E61864F1}" type="presOf" srcId="{9DB52C98-32C7-4321-95F4-C4BFFF8081BE}" destId="{4DD84E7F-4A58-4A7E-BB56-68CF50282AF3}" srcOrd="0" destOrd="0" presId="urn:microsoft.com/office/officeart/2005/8/layout/vList2"/>
    <dgm:cxn modelId="{D1255A72-8846-4A0C-94F2-4EFE1A1D0A0E}" type="presOf" srcId="{7C636204-3FEF-4206-8641-BB1A0F416339}" destId="{432E7BC3-CF8E-4FCF-BB5C-AB46EB272CB9}" srcOrd="0" destOrd="0" presId="urn:microsoft.com/office/officeart/2005/8/layout/vList2"/>
    <dgm:cxn modelId="{7F04AB97-F47B-4432-A578-A1FDDE5E97F6}" srcId="{7C636204-3FEF-4206-8641-BB1A0F416339}" destId="{1F0964AC-C68D-4A7F-B1D8-BC40C030FC0D}" srcOrd="3" destOrd="0" parTransId="{72A9DB77-E0C8-45F7-8AF3-F64E773CA945}" sibTransId="{28519B20-5F1F-4107-A8AD-D8B6226E4022}"/>
    <dgm:cxn modelId="{4BAED797-17C2-4718-9FDF-BEA305BC6BDD}" srcId="{7C636204-3FEF-4206-8641-BB1A0F416339}" destId="{9DB52C98-32C7-4321-95F4-C4BFFF8081BE}" srcOrd="5" destOrd="0" parTransId="{A7DA88D7-8431-4216-81D3-A7D3915B39CF}" sibTransId="{AE892729-5973-4A74-B53C-163D1DC1B8E8}"/>
    <dgm:cxn modelId="{4DFAD49C-629B-429D-868D-09E3769F0E09}" srcId="{7C636204-3FEF-4206-8641-BB1A0F416339}" destId="{32AA00B5-C726-4C36-A049-C214FF65B586}" srcOrd="4" destOrd="0" parTransId="{D217CE4D-BAFE-42E3-8DC3-0D36E631EBCF}" sibTransId="{6FF23885-404A-43F0-8713-31177A1C8D24}"/>
    <dgm:cxn modelId="{5BB1CFCF-B40F-4CF2-8DD0-438A914ECCAF}" srcId="{7C636204-3FEF-4206-8641-BB1A0F416339}" destId="{E1AB8CCA-D760-4932-BD42-1DCDED40D114}" srcOrd="0" destOrd="0" parTransId="{2CCAB1B4-1719-49D0-963C-34F0C3F36BB1}" sibTransId="{9AEFCB3D-E73B-412B-8BD8-3E377314BCB0}"/>
    <dgm:cxn modelId="{C97284E0-CE4F-4284-926C-B05C1691B2BF}" type="presOf" srcId="{32AA00B5-C726-4C36-A049-C214FF65B586}" destId="{2CFDC8AF-C1A0-4E5C-8325-BBE74202CFB2}" srcOrd="0" destOrd="0" presId="urn:microsoft.com/office/officeart/2005/8/layout/vList2"/>
    <dgm:cxn modelId="{F19B3DDB-04A8-4D51-8B46-AF8A7D257EAA}" type="presParOf" srcId="{432E7BC3-CF8E-4FCF-BB5C-AB46EB272CB9}" destId="{A947302F-AF7E-45B0-9AED-4F2C2349AE02}" srcOrd="0" destOrd="0" presId="urn:microsoft.com/office/officeart/2005/8/layout/vList2"/>
    <dgm:cxn modelId="{BF552940-2702-471B-94DE-CE46CA8A754C}" type="presParOf" srcId="{432E7BC3-CF8E-4FCF-BB5C-AB46EB272CB9}" destId="{7253E86B-3144-45FD-8A29-7EB286BE9377}" srcOrd="1" destOrd="0" presId="urn:microsoft.com/office/officeart/2005/8/layout/vList2"/>
    <dgm:cxn modelId="{C68DC8E4-BB7A-4F7F-9D99-BEE83053774A}" type="presParOf" srcId="{432E7BC3-CF8E-4FCF-BB5C-AB46EB272CB9}" destId="{1011D52F-B8B2-4807-8EFE-3B12F757A9DE}" srcOrd="2" destOrd="0" presId="urn:microsoft.com/office/officeart/2005/8/layout/vList2"/>
    <dgm:cxn modelId="{2494FAC1-9E7B-4B2B-BEC5-66EF19BBB986}" type="presParOf" srcId="{432E7BC3-CF8E-4FCF-BB5C-AB46EB272CB9}" destId="{FF789CC7-6DBC-4D47-86BD-5DA4D3CB50B0}" srcOrd="3" destOrd="0" presId="urn:microsoft.com/office/officeart/2005/8/layout/vList2"/>
    <dgm:cxn modelId="{7826D8F3-C7D7-488E-B1F4-A80E16426DF7}" type="presParOf" srcId="{432E7BC3-CF8E-4FCF-BB5C-AB46EB272CB9}" destId="{DEE34E3A-1BEF-44CE-8B0F-EB9FE2F566B7}" srcOrd="4" destOrd="0" presId="urn:microsoft.com/office/officeart/2005/8/layout/vList2"/>
    <dgm:cxn modelId="{3C12DB55-866C-4D15-B32C-945B21F5E9FB}" type="presParOf" srcId="{432E7BC3-CF8E-4FCF-BB5C-AB46EB272CB9}" destId="{7A21DDC4-A74B-4AE6-A1A0-E24BEAFE9F51}" srcOrd="5" destOrd="0" presId="urn:microsoft.com/office/officeart/2005/8/layout/vList2"/>
    <dgm:cxn modelId="{66DF92C1-12DD-4838-B9F6-C85C2669F0CD}" type="presParOf" srcId="{432E7BC3-CF8E-4FCF-BB5C-AB46EB272CB9}" destId="{532EF491-25EB-4662-92F9-06AFE4D52DD0}" srcOrd="6" destOrd="0" presId="urn:microsoft.com/office/officeart/2005/8/layout/vList2"/>
    <dgm:cxn modelId="{B3CCE16D-8191-4222-AC9B-556A79AB1D6C}" type="presParOf" srcId="{432E7BC3-CF8E-4FCF-BB5C-AB46EB272CB9}" destId="{D0DC7790-9A1F-4C15-932F-DD425CD63D41}" srcOrd="7" destOrd="0" presId="urn:microsoft.com/office/officeart/2005/8/layout/vList2"/>
    <dgm:cxn modelId="{72B4A2EE-B895-4096-9A33-5CB7CC16BA77}" type="presParOf" srcId="{432E7BC3-CF8E-4FCF-BB5C-AB46EB272CB9}" destId="{2CFDC8AF-C1A0-4E5C-8325-BBE74202CFB2}" srcOrd="8" destOrd="0" presId="urn:microsoft.com/office/officeart/2005/8/layout/vList2"/>
    <dgm:cxn modelId="{03EB9D29-6C5D-4950-BCD1-2F6EC2099392}" type="presParOf" srcId="{432E7BC3-CF8E-4FCF-BB5C-AB46EB272CB9}" destId="{CCDF851D-B455-48F4-9C62-A8F408C8B7C7}" srcOrd="9" destOrd="0" presId="urn:microsoft.com/office/officeart/2005/8/layout/vList2"/>
    <dgm:cxn modelId="{348872FA-406D-442B-B045-B7C4DBE453A5}" type="presParOf" srcId="{432E7BC3-CF8E-4FCF-BB5C-AB46EB272CB9}" destId="{4DD84E7F-4A58-4A7E-BB56-68CF50282AF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6F8B1BD-1C8F-4CCE-B247-91C1E1601E13}"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2B5CA0C5-EE6A-41F0-9B8C-2D59952D3433}">
      <dgm:prSet custT="1"/>
      <dgm:spPr/>
      <dgm:t>
        <a:bodyPr/>
        <a:lstStyle/>
        <a:p>
          <a:pPr>
            <a:lnSpc>
              <a:spcPct val="100000"/>
            </a:lnSpc>
          </a:pPr>
          <a:r>
            <a:rPr lang="en-GB" sz="1400" dirty="0"/>
            <a:t>Having an understanding of how we identify need</a:t>
          </a:r>
          <a:endParaRPr lang="en-US" sz="1400" dirty="0"/>
        </a:p>
      </dgm:t>
    </dgm:pt>
    <dgm:pt modelId="{C1D795C3-8812-4EDA-A14C-1FD08629F338}" type="parTrans" cxnId="{A5FC505A-6FFC-4198-AE05-94762D3C135A}">
      <dgm:prSet/>
      <dgm:spPr/>
      <dgm:t>
        <a:bodyPr/>
        <a:lstStyle/>
        <a:p>
          <a:endParaRPr lang="en-US"/>
        </a:p>
      </dgm:t>
    </dgm:pt>
    <dgm:pt modelId="{2C89DDE8-0D63-4123-B0F7-45A7EEBAD251}" type="sibTrans" cxnId="{A5FC505A-6FFC-4198-AE05-94762D3C135A}">
      <dgm:prSet/>
      <dgm:spPr/>
      <dgm:t>
        <a:bodyPr/>
        <a:lstStyle/>
        <a:p>
          <a:endParaRPr lang="en-US"/>
        </a:p>
      </dgm:t>
    </dgm:pt>
    <dgm:pt modelId="{6C6CC7AF-397F-467E-AA01-00905E8DB95E}">
      <dgm:prSet custT="1"/>
      <dgm:spPr/>
      <dgm:t>
        <a:bodyPr/>
        <a:lstStyle/>
        <a:p>
          <a:pPr>
            <a:lnSpc>
              <a:spcPct val="100000"/>
            </a:lnSpc>
          </a:pPr>
          <a:r>
            <a:rPr lang="en-GB" sz="1400" dirty="0"/>
            <a:t>Understanding how the school allocates and spends SEND funding</a:t>
          </a:r>
          <a:endParaRPr lang="en-US" sz="1400" dirty="0"/>
        </a:p>
      </dgm:t>
    </dgm:pt>
    <dgm:pt modelId="{4DA8C163-78B5-46FF-8F93-670B29381BF5}" type="parTrans" cxnId="{3F952A81-CE23-4F53-AB67-0CC4AFF04305}">
      <dgm:prSet/>
      <dgm:spPr/>
      <dgm:t>
        <a:bodyPr/>
        <a:lstStyle/>
        <a:p>
          <a:endParaRPr lang="en-US"/>
        </a:p>
      </dgm:t>
    </dgm:pt>
    <dgm:pt modelId="{C0224EDB-EB2C-40FE-9F08-7960199A42AA}" type="sibTrans" cxnId="{3F952A81-CE23-4F53-AB67-0CC4AFF04305}">
      <dgm:prSet/>
      <dgm:spPr/>
      <dgm:t>
        <a:bodyPr/>
        <a:lstStyle/>
        <a:p>
          <a:endParaRPr lang="en-US"/>
        </a:p>
      </dgm:t>
    </dgm:pt>
    <dgm:pt modelId="{0684EE00-127B-485D-BF40-B43F8EFEAB81}">
      <dgm:prSet custT="1"/>
      <dgm:spPr/>
      <dgm:t>
        <a:bodyPr/>
        <a:lstStyle/>
        <a:p>
          <a:pPr>
            <a:lnSpc>
              <a:spcPct val="100000"/>
            </a:lnSpc>
          </a:pPr>
          <a:r>
            <a:rPr lang="en-GB" sz="1400" dirty="0"/>
            <a:t>Helping in reviews of SEND policy and ensure SEND law is upheld</a:t>
          </a:r>
          <a:endParaRPr lang="en-US" sz="1400" dirty="0"/>
        </a:p>
      </dgm:t>
    </dgm:pt>
    <dgm:pt modelId="{17537E50-5BEA-42C5-AE6D-EF76E79FC137}" type="parTrans" cxnId="{70CB3ABA-C7A7-4521-A1F8-22E9D9719B1D}">
      <dgm:prSet/>
      <dgm:spPr/>
      <dgm:t>
        <a:bodyPr/>
        <a:lstStyle/>
        <a:p>
          <a:endParaRPr lang="en-US"/>
        </a:p>
      </dgm:t>
    </dgm:pt>
    <dgm:pt modelId="{80D8834F-E6D4-4ADE-AD13-C55EA18AAA0B}" type="sibTrans" cxnId="{70CB3ABA-C7A7-4521-A1F8-22E9D9719B1D}">
      <dgm:prSet/>
      <dgm:spPr/>
      <dgm:t>
        <a:bodyPr/>
        <a:lstStyle/>
        <a:p>
          <a:endParaRPr lang="en-US"/>
        </a:p>
      </dgm:t>
    </dgm:pt>
    <dgm:pt modelId="{B757A636-68BD-4559-A7D3-DC18C00A7737}">
      <dgm:prSet custT="1"/>
      <dgm:spPr/>
      <dgm:t>
        <a:bodyPr/>
        <a:lstStyle/>
        <a:p>
          <a:pPr>
            <a:lnSpc>
              <a:spcPct val="100000"/>
            </a:lnSpc>
          </a:pPr>
          <a:r>
            <a:rPr lang="en-GB" sz="1400" dirty="0"/>
            <a:t>Our SEN governor visits the school regularly to understand the processes used in supporting pupils with SEND.</a:t>
          </a:r>
          <a:endParaRPr lang="en-US" sz="1400" dirty="0"/>
        </a:p>
      </dgm:t>
    </dgm:pt>
    <dgm:pt modelId="{0CE3CB7F-392E-4CC9-8F4E-31A622B9A06B}" type="parTrans" cxnId="{973303D5-6943-432E-9293-6E27AF54DD18}">
      <dgm:prSet/>
      <dgm:spPr/>
      <dgm:t>
        <a:bodyPr/>
        <a:lstStyle/>
        <a:p>
          <a:endParaRPr lang="en-US"/>
        </a:p>
      </dgm:t>
    </dgm:pt>
    <dgm:pt modelId="{1D1404D9-6D60-4954-A7B6-2904016FABF7}" type="sibTrans" cxnId="{973303D5-6943-432E-9293-6E27AF54DD18}">
      <dgm:prSet/>
      <dgm:spPr/>
      <dgm:t>
        <a:bodyPr/>
        <a:lstStyle/>
        <a:p>
          <a:endParaRPr lang="en-US"/>
        </a:p>
      </dgm:t>
    </dgm:pt>
    <dgm:pt modelId="{95905222-FE51-40D1-ADE9-61736EBBE030}" type="pres">
      <dgm:prSet presAssocID="{C6F8B1BD-1C8F-4CCE-B247-91C1E1601E13}" presName="root" presStyleCnt="0">
        <dgm:presLayoutVars>
          <dgm:dir/>
          <dgm:resizeHandles val="exact"/>
        </dgm:presLayoutVars>
      </dgm:prSet>
      <dgm:spPr/>
    </dgm:pt>
    <dgm:pt modelId="{58241260-5745-4BA5-A177-25DDE7FF12A0}" type="pres">
      <dgm:prSet presAssocID="{2B5CA0C5-EE6A-41F0-9B8C-2D59952D3433}" presName="compNode" presStyleCnt="0"/>
      <dgm:spPr/>
    </dgm:pt>
    <dgm:pt modelId="{43342284-9DF9-4C4D-B784-51B57F308D5A}" type="pres">
      <dgm:prSet presAssocID="{2B5CA0C5-EE6A-41F0-9B8C-2D59952D3433}"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Head with Gears"/>
        </a:ext>
      </dgm:extLst>
    </dgm:pt>
    <dgm:pt modelId="{98DD8534-3982-4091-B191-66183079EF52}" type="pres">
      <dgm:prSet presAssocID="{2B5CA0C5-EE6A-41F0-9B8C-2D59952D3433}" presName="spaceRect" presStyleCnt="0"/>
      <dgm:spPr/>
    </dgm:pt>
    <dgm:pt modelId="{4E5906BD-DB0B-4FB4-AA04-7211A3B76171}" type="pres">
      <dgm:prSet presAssocID="{2B5CA0C5-EE6A-41F0-9B8C-2D59952D3433}" presName="textRect" presStyleLbl="revTx" presStyleIdx="0" presStyleCnt="4">
        <dgm:presLayoutVars>
          <dgm:chMax val="1"/>
          <dgm:chPref val="1"/>
        </dgm:presLayoutVars>
      </dgm:prSet>
      <dgm:spPr/>
    </dgm:pt>
    <dgm:pt modelId="{15DCB0D9-2767-475B-85AA-1E3773F46BF3}" type="pres">
      <dgm:prSet presAssocID="{2C89DDE8-0D63-4123-B0F7-45A7EEBAD251}" presName="sibTrans" presStyleCnt="0"/>
      <dgm:spPr/>
    </dgm:pt>
    <dgm:pt modelId="{6D7190E3-0C72-47C0-97CB-483BB4ACE108}" type="pres">
      <dgm:prSet presAssocID="{6C6CC7AF-397F-467E-AA01-00905E8DB95E}" presName="compNode" presStyleCnt="0"/>
      <dgm:spPr/>
    </dgm:pt>
    <dgm:pt modelId="{A8B93C70-3F43-49D4-A8D7-1410B6E8E68F}" type="pres">
      <dgm:prSet presAssocID="{6C6CC7AF-397F-467E-AA01-00905E8DB95E}"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oney"/>
        </a:ext>
      </dgm:extLst>
    </dgm:pt>
    <dgm:pt modelId="{E914B5A2-CCF0-4D6E-8CF6-06997C8EF027}" type="pres">
      <dgm:prSet presAssocID="{6C6CC7AF-397F-467E-AA01-00905E8DB95E}" presName="spaceRect" presStyleCnt="0"/>
      <dgm:spPr/>
    </dgm:pt>
    <dgm:pt modelId="{9E86D314-4DE7-492F-B64C-124304DD1A9C}" type="pres">
      <dgm:prSet presAssocID="{6C6CC7AF-397F-467E-AA01-00905E8DB95E}" presName="textRect" presStyleLbl="revTx" presStyleIdx="1" presStyleCnt="4">
        <dgm:presLayoutVars>
          <dgm:chMax val="1"/>
          <dgm:chPref val="1"/>
        </dgm:presLayoutVars>
      </dgm:prSet>
      <dgm:spPr/>
    </dgm:pt>
    <dgm:pt modelId="{9E9D38E0-7CDB-4597-AC49-EA26E8008F0F}" type="pres">
      <dgm:prSet presAssocID="{C0224EDB-EB2C-40FE-9F08-7960199A42AA}" presName="sibTrans" presStyleCnt="0"/>
      <dgm:spPr/>
    </dgm:pt>
    <dgm:pt modelId="{30DAEC05-6005-4430-9FCD-FB0BBBD636A2}" type="pres">
      <dgm:prSet presAssocID="{0684EE00-127B-485D-BF40-B43F8EFEAB81}" presName="compNode" presStyleCnt="0"/>
      <dgm:spPr/>
    </dgm:pt>
    <dgm:pt modelId="{0C044095-834A-47EE-8821-244CE4C69C9B}" type="pres">
      <dgm:prSet presAssocID="{0684EE00-127B-485D-BF40-B43F8EFEAB81}"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Gavel"/>
        </a:ext>
      </dgm:extLst>
    </dgm:pt>
    <dgm:pt modelId="{6B4C3ACE-2108-4A71-8DA9-E082CEB4B95D}" type="pres">
      <dgm:prSet presAssocID="{0684EE00-127B-485D-BF40-B43F8EFEAB81}" presName="spaceRect" presStyleCnt="0"/>
      <dgm:spPr/>
    </dgm:pt>
    <dgm:pt modelId="{3BC91E5B-E109-4351-804D-81DD8E4965AE}" type="pres">
      <dgm:prSet presAssocID="{0684EE00-127B-485D-BF40-B43F8EFEAB81}" presName="textRect" presStyleLbl="revTx" presStyleIdx="2" presStyleCnt="4">
        <dgm:presLayoutVars>
          <dgm:chMax val="1"/>
          <dgm:chPref val="1"/>
        </dgm:presLayoutVars>
      </dgm:prSet>
      <dgm:spPr/>
    </dgm:pt>
    <dgm:pt modelId="{23192F92-C767-4134-829E-DBD04D65B7E5}" type="pres">
      <dgm:prSet presAssocID="{80D8834F-E6D4-4ADE-AD13-C55EA18AAA0B}" presName="sibTrans" presStyleCnt="0"/>
      <dgm:spPr/>
    </dgm:pt>
    <dgm:pt modelId="{ABE3C603-2532-4D1D-95CA-20F394C3B67B}" type="pres">
      <dgm:prSet presAssocID="{B757A636-68BD-4559-A7D3-DC18C00A7737}" presName="compNode" presStyleCnt="0"/>
      <dgm:spPr/>
    </dgm:pt>
    <dgm:pt modelId="{D164569B-C5F7-4FEA-995A-8A0D5A855192}" type="pres">
      <dgm:prSet presAssocID="{B757A636-68BD-4559-A7D3-DC18C00A7737}"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lassroom"/>
        </a:ext>
      </dgm:extLst>
    </dgm:pt>
    <dgm:pt modelId="{739C5A9F-1C48-48FA-81BA-E6E2E3C5BB14}" type="pres">
      <dgm:prSet presAssocID="{B757A636-68BD-4559-A7D3-DC18C00A7737}" presName="spaceRect" presStyleCnt="0"/>
      <dgm:spPr/>
    </dgm:pt>
    <dgm:pt modelId="{A5467790-3CBE-444D-8A56-8F9D425437B0}" type="pres">
      <dgm:prSet presAssocID="{B757A636-68BD-4559-A7D3-DC18C00A7737}" presName="textRect" presStyleLbl="revTx" presStyleIdx="3" presStyleCnt="4">
        <dgm:presLayoutVars>
          <dgm:chMax val="1"/>
          <dgm:chPref val="1"/>
        </dgm:presLayoutVars>
      </dgm:prSet>
      <dgm:spPr/>
    </dgm:pt>
  </dgm:ptLst>
  <dgm:cxnLst>
    <dgm:cxn modelId="{4DFA9B10-B7F0-4196-B57D-FCF41DF762CC}" type="presOf" srcId="{0684EE00-127B-485D-BF40-B43F8EFEAB81}" destId="{3BC91E5B-E109-4351-804D-81DD8E4965AE}" srcOrd="0" destOrd="0" presId="urn:microsoft.com/office/officeart/2018/2/layout/IconLabelList"/>
    <dgm:cxn modelId="{C81B8833-5CA6-449B-AB74-A38A6A6859B9}" type="presOf" srcId="{2B5CA0C5-EE6A-41F0-9B8C-2D59952D3433}" destId="{4E5906BD-DB0B-4FB4-AA04-7211A3B76171}" srcOrd="0" destOrd="0" presId="urn:microsoft.com/office/officeart/2018/2/layout/IconLabelList"/>
    <dgm:cxn modelId="{068E0138-1B55-40AA-9AB7-90B9C047358B}" type="presOf" srcId="{B757A636-68BD-4559-A7D3-DC18C00A7737}" destId="{A5467790-3CBE-444D-8A56-8F9D425437B0}" srcOrd="0" destOrd="0" presId="urn:microsoft.com/office/officeart/2018/2/layout/IconLabelList"/>
    <dgm:cxn modelId="{A5FC505A-6FFC-4198-AE05-94762D3C135A}" srcId="{C6F8B1BD-1C8F-4CCE-B247-91C1E1601E13}" destId="{2B5CA0C5-EE6A-41F0-9B8C-2D59952D3433}" srcOrd="0" destOrd="0" parTransId="{C1D795C3-8812-4EDA-A14C-1FD08629F338}" sibTransId="{2C89DDE8-0D63-4123-B0F7-45A7EEBAD251}"/>
    <dgm:cxn modelId="{3F952A81-CE23-4F53-AB67-0CC4AFF04305}" srcId="{C6F8B1BD-1C8F-4CCE-B247-91C1E1601E13}" destId="{6C6CC7AF-397F-467E-AA01-00905E8DB95E}" srcOrd="1" destOrd="0" parTransId="{4DA8C163-78B5-46FF-8F93-670B29381BF5}" sibTransId="{C0224EDB-EB2C-40FE-9F08-7960199A42AA}"/>
    <dgm:cxn modelId="{ECF56FB8-03FC-4500-9C03-743005A0EADA}" type="presOf" srcId="{C6F8B1BD-1C8F-4CCE-B247-91C1E1601E13}" destId="{95905222-FE51-40D1-ADE9-61736EBBE030}" srcOrd="0" destOrd="0" presId="urn:microsoft.com/office/officeart/2018/2/layout/IconLabelList"/>
    <dgm:cxn modelId="{70CB3ABA-C7A7-4521-A1F8-22E9D9719B1D}" srcId="{C6F8B1BD-1C8F-4CCE-B247-91C1E1601E13}" destId="{0684EE00-127B-485D-BF40-B43F8EFEAB81}" srcOrd="2" destOrd="0" parTransId="{17537E50-5BEA-42C5-AE6D-EF76E79FC137}" sibTransId="{80D8834F-E6D4-4ADE-AD13-C55EA18AAA0B}"/>
    <dgm:cxn modelId="{973303D5-6943-432E-9293-6E27AF54DD18}" srcId="{C6F8B1BD-1C8F-4CCE-B247-91C1E1601E13}" destId="{B757A636-68BD-4559-A7D3-DC18C00A7737}" srcOrd="3" destOrd="0" parTransId="{0CE3CB7F-392E-4CC9-8F4E-31A622B9A06B}" sibTransId="{1D1404D9-6D60-4954-A7B6-2904016FABF7}"/>
    <dgm:cxn modelId="{DE9BBBEF-9680-43AB-8C2B-BDCF65303432}" type="presOf" srcId="{6C6CC7AF-397F-467E-AA01-00905E8DB95E}" destId="{9E86D314-4DE7-492F-B64C-124304DD1A9C}" srcOrd="0" destOrd="0" presId="urn:microsoft.com/office/officeart/2018/2/layout/IconLabelList"/>
    <dgm:cxn modelId="{64A7ED74-7D13-4B00-84F3-830CA2997ED2}" type="presParOf" srcId="{95905222-FE51-40D1-ADE9-61736EBBE030}" destId="{58241260-5745-4BA5-A177-25DDE7FF12A0}" srcOrd="0" destOrd="0" presId="urn:microsoft.com/office/officeart/2018/2/layout/IconLabelList"/>
    <dgm:cxn modelId="{BB81B986-DDDC-440C-8202-1EF0F89B18B4}" type="presParOf" srcId="{58241260-5745-4BA5-A177-25DDE7FF12A0}" destId="{43342284-9DF9-4C4D-B784-51B57F308D5A}" srcOrd="0" destOrd="0" presId="urn:microsoft.com/office/officeart/2018/2/layout/IconLabelList"/>
    <dgm:cxn modelId="{3924CF7C-985A-4E4E-B33E-C14759E11415}" type="presParOf" srcId="{58241260-5745-4BA5-A177-25DDE7FF12A0}" destId="{98DD8534-3982-4091-B191-66183079EF52}" srcOrd="1" destOrd="0" presId="urn:microsoft.com/office/officeart/2018/2/layout/IconLabelList"/>
    <dgm:cxn modelId="{45D775C6-170E-417A-8F11-0F5C5260BE46}" type="presParOf" srcId="{58241260-5745-4BA5-A177-25DDE7FF12A0}" destId="{4E5906BD-DB0B-4FB4-AA04-7211A3B76171}" srcOrd="2" destOrd="0" presId="urn:microsoft.com/office/officeart/2018/2/layout/IconLabelList"/>
    <dgm:cxn modelId="{38468803-F47C-4C57-BC27-35F509746D46}" type="presParOf" srcId="{95905222-FE51-40D1-ADE9-61736EBBE030}" destId="{15DCB0D9-2767-475B-85AA-1E3773F46BF3}" srcOrd="1" destOrd="0" presId="urn:microsoft.com/office/officeart/2018/2/layout/IconLabelList"/>
    <dgm:cxn modelId="{6292652C-D98A-47AD-93EB-0FE14AF35F6D}" type="presParOf" srcId="{95905222-FE51-40D1-ADE9-61736EBBE030}" destId="{6D7190E3-0C72-47C0-97CB-483BB4ACE108}" srcOrd="2" destOrd="0" presId="urn:microsoft.com/office/officeart/2018/2/layout/IconLabelList"/>
    <dgm:cxn modelId="{0225C390-D233-452E-B620-6297123E5261}" type="presParOf" srcId="{6D7190E3-0C72-47C0-97CB-483BB4ACE108}" destId="{A8B93C70-3F43-49D4-A8D7-1410B6E8E68F}" srcOrd="0" destOrd="0" presId="urn:microsoft.com/office/officeart/2018/2/layout/IconLabelList"/>
    <dgm:cxn modelId="{3DA50626-1C39-4B6A-AFC3-9F9992023FD1}" type="presParOf" srcId="{6D7190E3-0C72-47C0-97CB-483BB4ACE108}" destId="{E914B5A2-CCF0-4D6E-8CF6-06997C8EF027}" srcOrd="1" destOrd="0" presId="urn:microsoft.com/office/officeart/2018/2/layout/IconLabelList"/>
    <dgm:cxn modelId="{CBA2AFC1-AB01-4748-A6EC-49B5E71976A9}" type="presParOf" srcId="{6D7190E3-0C72-47C0-97CB-483BB4ACE108}" destId="{9E86D314-4DE7-492F-B64C-124304DD1A9C}" srcOrd="2" destOrd="0" presId="urn:microsoft.com/office/officeart/2018/2/layout/IconLabelList"/>
    <dgm:cxn modelId="{826ED20A-CC94-4A65-AC74-1051D7024718}" type="presParOf" srcId="{95905222-FE51-40D1-ADE9-61736EBBE030}" destId="{9E9D38E0-7CDB-4597-AC49-EA26E8008F0F}" srcOrd="3" destOrd="0" presId="urn:microsoft.com/office/officeart/2018/2/layout/IconLabelList"/>
    <dgm:cxn modelId="{115B7A1E-9A38-4D35-881D-7EA55D68125A}" type="presParOf" srcId="{95905222-FE51-40D1-ADE9-61736EBBE030}" destId="{30DAEC05-6005-4430-9FCD-FB0BBBD636A2}" srcOrd="4" destOrd="0" presId="urn:microsoft.com/office/officeart/2018/2/layout/IconLabelList"/>
    <dgm:cxn modelId="{E61345BA-5C0A-41A5-8BBC-95EFA50A05A3}" type="presParOf" srcId="{30DAEC05-6005-4430-9FCD-FB0BBBD636A2}" destId="{0C044095-834A-47EE-8821-244CE4C69C9B}" srcOrd="0" destOrd="0" presId="urn:microsoft.com/office/officeart/2018/2/layout/IconLabelList"/>
    <dgm:cxn modelId="{D88DED12-AC0E-4C8E-A538-83DA3394682E}" type="presParOf" srcId="{30DAEC05-6005-4430-9FCD-FB0BBBD636A2}" destId="{6B4C3ACE-2108-4A71-8DA9-E082CEB4B95D}" srcOrd="1" destOrd="0" presId="urn:microsoft.com/office/officeart/2018/2/layout/IconLabelList"/>
    <dgm:cxn modelId="{11BF1212-FBBF-468E-949B-D9E589D9BCD6}" type="presParOf" srcId="{30DAEC05-6005-4430-9FCD-FB0BBBD636A2}" destId="{3BC91E5B-E109-4351-804D-81DD8E4965AE}" srcOrd="2" destOrd="0" presId="urn:microsoft.com/office/officeart/2018/2/layout/IconLabelList"/>
    <dgm:cxn modelId="{9B05E285-6FA2-4A80-AABE-4C437B159BAF}" type="presParOf" srcId="{95905222-FE51-40D1-ADE9-61736EBBE030}" destId="{23192F92-C767-4134-829E-DBD04D65B7E5}" srcOrd="5" destOrd="0" presId="urn:microsoft.com/office/officeart/2018/2/layout/IconLabelList"/>
    <dgm:cxn modelId="{6A2D06C3-3F0E-4812-B746-CDF67B3D167A}" type="presParOf" srcId="{95905222-FE51-40D1-ADE9-61736EBBE030}" destId="{ABE3C603-2532-4D1D-95CA-20F394C3B67B}" srcOrd="6" destOrd="0" presId="urn:microsoft.com/office/officeart/2018/2/layout/IconLabelList"/>
    <dgm:cxn modelId="{0A5BCD8C-D049-484A-A224-A94A0A5632A3}" type="presParOf" srcId="{ABE3C603-2532-4D1D-95CA-20F394C3B67B}" destId="{D164569B-C5F7-4FEA-995A-8A0D5A855192}" srcOrd="0" destOrd="0" presId="urn:microsoft.com/office/officeart/2018/2/layout/IconLabelList"/>
    <dgm:cxn modelId="{82ED5A6F-EA79-4B6D-A68C-0A57CB008688}" type="presParOf" srcId="{ABE3C603-2532-4D1D-95CA-20F394C3B67B}" destId="{739C5A9F-1C48-48FA-81BA-E6E2E3C5BB14}" srcOrd="1" destOrd="0" presId="urn:microsoft.com/office/officeart/2018/2/layout/IconLabelList"/>
    <dgm:cxn modelId="{81D44685-AEDE-423D-8B60-7096B3786B39}" type="presParOf" srcId="{ABE3C603-2532-4D1D-95CA-20F394C3B67B}" destId="{A5467790-3CBE-444D-8A56-8F9D425437B0}"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C1B5CE1-7B22-45AD-90CC-CFE863651BB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5DF31AC0-B3E7-451F-97A7-3DA3CF9D3D6C}">
      <dgm:prSet/>
      <dgm:spPr/>
      <dgm:t>
        <a:bodyPr/>
        <a:lstStyle/>
        <a:p>
          <a:r>
            <a:rPr lang="en-GB"/>
            <a:t>Pre/post teaching</a:t>
          </a:r>
          <a:endParaRPr lang="en-US"/>
        </a:p>
      </dgm:t>
    </dgm:pt>
    <dgm:pt modelId="{B3A05871-0E78-498B-B513-85C2B57B22C1}" type="parTrans" cxnId="{2FC44299-8E9D-4B08-9E9E-20B4AE66BEBA}">
      <dgm:prSet/>
      <dgm:spPr/>
      <dgm:t>
        <a:bodyPr/>
        <a:lstStyle/>
        <a:p>
          <a:endParaRPr lang="en-US"/>
        </a:p>
      </dgm:t>
    </dgm:pt>
    <dgm:pt modelId="{2B559E86-8216-454E-B493-F1A71081B6A6}" type="sibTrans" cxnId="{2FC44299-8E9D-4B08-9E9E-20B4AE66BEBA}">
      <dgm:prSet/>
      <dgm:spPr/>
      <dgm:t>
        <a:bodyPr/>
        <a:lstStyle/>
        <a:p>
          <a:endParaRPr lang="en-US"/>
        </a:p>
      </dgm:t>
    </dgm:pt>
    <dgm:pt modelId="{ABB7AE07-8C36-493F-A12B-D4205C1C1536}">
      <dgm:prSet/>
      <dgm:spPr/>
      <dgm:t>
        <a:bodyPr/>
        <a:lstStyle/>
        <a:p>
          <a:r>
            <a:rPr lang="en-GB"/>
            <a:t>Small group interventions</a:t>
          </a:r>
          <a:endParaRPr lang="en-US"/>
        </a:p>
      </dgm:t>
    </dgm:pt>
    <dgm:pt modelId="{60AD6C18-1A75-42FF-92EF-2F25C4A6EEE9}" type="parTrans" cxnId="{152FDEC4-3F67-4684-8DC6-299EB21BA5D1}">
      <dgm:prSet/>
      <dgm:spPr/>
      <dgm:t>
        <a:bodyPr/>
        <a:lstStyle/>
        <a:p>
          <a:endParaRPr lang="en-US"/>
        </a:p>
      </dgm:t>
    </dgm:pt>
    <dgm:pt modelId="{9EFE32AE-8044-4442-8250-395627EF2500}" type="sibTrans" cxnId="{152FDEC4-3F67-4684-8DC6-299EB21BA5D1}">
      <dgm:prSet/>
      <dgm:spPr/>
      <dgm:t>
        <a:bodyPr/>
        <a:lstStyle/>
        <a:p>
          <a:endParaRPr lang="en-US"/>
        </a:p>
      </dgm:t>
    </dgm:pt>
    <dgm:pt modelId="{85DE725A-36CD-48EC-B925-5DBC231F7E30}">
      <dgm:prSet/>
      <dgm:spPr/>
      <dgm:t>
        <a:bodyPr/>
        <a:lstStyle/>
        <a:p>
          <a:r>
            <a:rPr lang="en-GB"/>
            <a:t>Additional resources </a:t>
          </a:r>
          <a:endParaRPr lang="en-US"/>
        </a:p>
      </dgm:t>
    </dgm:pt>
    <dgm:pt modelId="{21D8728F-E58D-4CCE-ACB9-E15E618C9CAF}" type="parTrans" cxnId="{747EEBB2-FE30-4707-BF6F-753E3A301860}">
      <dgm:prSet/>
      <dgm:spPr/>
      <dgm:t>
        <a:bodyPr/>
        <a:lstStyle/>
        <a:p>
          <a:endParaRPr lang="en-US"/>
        </a:p>
      </dgm:t>
    </dgm:pt>
    <dgm:pt modelId="{DB6727FC-8053-4FD5-BC29-15C2CF5FE7C8}" type="sibTrans" cxnId="{747EEBB2-FE30-4707-BF6F-753E3A301860}">
      <dgm:prSet/>
      <dgm:spPr/>
      <dgm:t>
        <a:bodyPr/>
        <a:lstStyle/>
        <a:p>
          <a:endParaRPr lang="en-US"/>
        </a:p>
      </dgm:t>
    </dgm:pt>
    <dgm:pt modelId="{749DF154-315A-45A5-B410-D8390717B879}">
      <dgm:prSet/>
      <dgm:spPr/>
      <dgm:t>
        <a:bodyPr/>
        <a:lstStyle/>
        <a:p>
          <a:r>
            <a:rPr lang="en-GB"/>
            <a:t>Adult support</a:t>
          </a:r>
          <a:endParaRPr lang="en-US"/>
        </a:p>
      </dgm:t>
    </dgm:pt>
    <dgm:pt modelId="{9BBA4CF5-E96C-4C50-A1D2-92E71D120787}" type="parTrans" cxnId="{2A1235D2-9A66-4CDE-854B-FB467D2CCBA7}">
      <dgm:prSet/>
      <dgm:spPr/>
      <dgm:t>
        <a:bodyPr/>
        <a:lstStyle/>
        <a:p>
          <a:endParaRPr lang="en-US"/>
        </a:p>
      </dgm:t>
    </dgm:pt>
    <dgm:pt modelId="{E3E8D459-A296-4875-88F6-DB411D771C66}" type="sibTrans" cxnId="{2A1235D2-9A66-4CDE-854B-FB467D2CCBA7}">
      <dgm:prSet/>
      <dgm:spPr/>
      <dgm:t>
        <a:bodyPr/>
        <a:lstStyle/>
        <a:p>
          <a:endParaRPr lang="en-US"/>
        </a:p>
      </dgm:t>
    </dgm:pt>
    <dgm:pt modelId="{2BC63703-EA47-4B57-B1F8-E7E7F82D8A30}">
      <dgm:prSet/>
      <dgm:spPr/>
      <dgm:t>
        <a:bodyPr/>
        <a:lstStyle/>
        <a:p>
          <a:r>
            <a:rPr lang="en-GB"/>
            <a:t>Additional time</a:t>
          </a:r>
          <a:endParaRPr lang="en-US"/>
        </a:p>
      </dgm:t>
    </dgm:pt>
    <dgm:pt modelId="{925D9E98-BC4D-4D07-B956-9363DE47ACC9}" type="parTrans" cxnId="{E7258992-3432-4FDE-823F-8A883076C303}">
      <dgm:prSet/>
      <dgm:spPr/>
      <dgm:t>
        <a:bodyPr/>
        <a:lstStyle/>
        <a:p>
          <a:endParaRPr lang="en-US"/>
        </a:p>
      </dgm:t>
    </dgm:pt>
    <dgm:pt modelId="{B132E6E2-136F-49B5-BC75-2E303BDA5C39}" type="sibTrans" cxnId="{E7258992-3432-4FDE-823F-8A883076C303}">
      <dgm:prSet/>
      <dgm:spPr/>
      <dgm:t>
        <a:bodyPr/>
        <a:lstStyle/>
        <a:p>
          <a:endParaRPr lang="en-US"/>
        </a:p>
      </dgm:t>
    </dgm:pt>
    <dgm:pt modelId="{98C7ACFD-8DB5-4CDC-832F-BE653FDAF829}">
      <dgm:prSet/>
      <dgm:spPr/>
      <dgm:t>
        <a:bodyPr/>
        <a:lstStyle/>
        <a:p>
          <a:r>
            <a:rPr lang="en-GB"/>
            <a:t>Movement breaks</a:t>
          </a:r>
          <a:endParaRPr lang="en-US"/>
        </a:p>
      </dgm:t>
    </dgm:pt>
    <dgm:pt modelId="{DCDC654B-5A3F-48AF-9802-26E799A7E1EF}" type="parTrans" cxnId="{201012C2-E1BA-4321-B8B2-715782B0CD22}">
      <dgm:prSet/>
      <dgm:spPr/>
      <dgm:t>
        <a:bodyPr/>
        <a:lstStyle/>
        <a:p>
          <a:endParaRPr lang="en-US"/>
        </a:p>
      </dgm:t>
    </dgm:pt>
    <dgm:pt modelId="{D874F562-CE7E-4255-A1C4-834B8BDDC28E}" type="sibTrans" cxnId="{201012C2-E1BA-4321-B8B2-715782B0CD22}">
      <dgm:prSet/>
      <dgm:spPr/>
      <dgm:t>
        <a:bodyPr/>
        <a:lstStyle/>
        <a:p>
          <a:endParaRPr lang="en-US"/>
        </a:p>
      </dgm:t>
    </dgm:pt>
    <dgm:pt modelId="{59448C9D-9203-448B-A767-657E1B55537D}">
      <dgm:prSet/>
      <dgm:spPr/>
      <dgm:t>
        <a:bodyPr/>
        <a:lstStyle/>
        <a:p>
          <a:r>
            <a:rPr lang="en-GB"/>
            <a:t>Seating arrangements</a:t>
          </a:r>
          <a:endParaRPr lang="en-US"/>
        </a:p>
      </dgm:t>
    </dgm:pt>
    <dgm:pt modelId="{1B86E473-EBD5-4005-850E-75725CF589D7}" type="parTrans" cxnId="{12F28BBE-6FD3-4225-9072-8F9BA965F666}">
      <dgm:prSet/>
      <dgm:spPr/>
      <dgm:t>
        <a:bodyPr/>
        <a:lstStyle/>
        <a:p>
          <a:endParaRPr lang="en-US"/>
        </a:p>
      </dgm:t>
    </dgm:pt>
    <dgm:pt modelId="{DEA6CA8D-C483-4A8C-8583-F941ADDAA9AC}" type="sibTrans" cxnId="{12F28BBE-6FD3-4225-9072-8F9BA965F666}">
      <dgm:prSet/>
      <dgm:spPr/>
      <dgm:t>
        <a:bodyPr/>
        <a:lstStyle/>
        <a:p>
          <a:endParaRPr lang="en-US"/>
        </a:p>
      </dgm:t>
    </dgm:pt>
    <dgm:pt modelId="{1249959E-1241-4A2E-8A84-68CC0A6C73ED}">
      <dgm:prSet/>
      <dgm:spPr/>
      <dgm:t>
        <a:bodyPr/>
        <a:lstStyle/>
        <a:p>
          <a:r>
            <a:rPr lang="en-GB"/>
            <a:t>Access to technology where available</a:t>
          </a:r>
          <a:endParaRPr lang="en-US"/>
        </a:p>
      </dgm:t>
    </dgm:pt>
    <dgm:pt modelId="{DB553ADD-D4EB-4904-957C-DCF537B4D3F1}" type="parTrans" cxnId="{4ADEF729-65EC-45D5-9360-344DE8542D79}">
      <dgm:prSet/>
      <dgm:spPr/>
      <dgm:t>
        <a:bodyPr/>
        <a:lstStyle/>
        <a:p>
          <a:endParaRPr lang="en-US"/>
        </a:p>
      </dgm:t>
    </dgm:pt>
    <dgm:pt modelId="{25B700CB-1BED-4CDC-B52D-DD30C29EFDC3}" type="sibTrans" cxnId="{4ADEF729-65EC-45D5-9360-344DE8542D79}">
      <dgm:prSet/>
      <dgm:spPr/>
      <dgm:t>
        <a:bodyPr/>
        <a:lstStyle/>
        <a:p>
          <a:endParaRPr lang="en-US"/>
        </a:p>
      </dgm:t>
    </dgm:pt>
    <dgm:pt modelId="{65BBB150-8312-4E2D-9B96-7C7E1F07AAE6}">
      <dgm:prSet/>
      <dgm:spPr/>
      <dgm:t>
        <a:bodyPr/>
        <a:lstStyle/>
        <a:p>
          <a:r>
            <a:rPr lang="en-GB" dirty="0"/>
            <a:t>Equipment such as pencil grips, overlays, chair bands, writing slope etc.</a:t>
          </a:r>
          <a:endParaRPr lang="en-US" dirty="0"/>
        </a:p>
      </dgm:t>
    </dgm:pt>
    <dgm:pt modelId="{36241F07-949F-4846-83D8-B30E9FF062D0}" type="parTrans" cxnId="{EF8A7C91-8326-46B5-931E-24298CF6D4F1}">
      <dgm:prSet/>
      <dgm:spPr/>
      <dgm:t>
        <a:bodyPr/>
        <a:lstStyle/>
        <a:p>
          <a:endParaRPr lang="en-US"/>
        </a:p>
      </dgm:t>
    </dgm:pt>
    <dgm:pt modelId="{C51EFE19-DFEA-46AE-AC91-CB2234F33EE8}" type="sibTrans" cxnId="{EF8A7C91-8326-46B5-931E-24298CF6D4F1}">
      <dgm:prSet/>
      <dgm:spPr/>
      <dgm:t>
        <a:bodyPr/>
        <a:lstStyle/>
        <a:p>
          <a:endParaRPr lang="en-US"/>
        </a:p>
      </dgm:t>
    </dgm:pt>
    <dgm:pt modelId="{9EF8928A-EDE0-43C9-A7A9-071F08DD6935}">
      <dgm:prSet/>
      <dgm:spPr/>
      <dgm:t>
        <a:bodyPr/>
        <a:lstStyle/>
        <a:p>
          <a:r>
            <a:rPr lang="en-GB"/>
            <a:t>Programmes set by external professionals</a:t>
          </a:r>
          <a:endParaRPr lang="en-US"/>
        </a:p>
      </dgm:t>
    </dgm:pt>
    <dgm:pt modelId="{C3B7A3D1-BECF-4E3F-BFAD-896429BE3795}" type="parTrans" cxnId="{5A7A2E7D-1716-4A82-82ED-BC3E36D0A03B}">
      <dgm:prSet/>
      <dgm:spPr/>
      <dgm:t>
        <a:bodyPr/>
        <a:lstStyle/>
        <a:p>
          <a:endParaRPr lang="en-US"/>
        </a:p>
      </dgm:t>
    </dgm:pt>
    <dgm:pt modelId="{D9F146C0-C2CB-4D74-A60F-C43413DEC46F}" type="sibTrans" cxnId="{5A7A2E7D-1716-4A82-82ED-BC3E36D0A03B}">
      <dgm:prSet/>
      <dgm:spPr/>
      <dgm:t>
        <a:bodyPr/>
        <a:lstStyle/>
        <a:p>
          <a:endParaRPr lang="en-US"/>
        </a:p>
      </dgm:t>
    </dgm:pt>
    <dgm:pt modelId="{020ACC6B-5CA2-4749-BF66-6035573C566E}">
      <dgm:prSet/>
      <dgm:spPr/>
      <dgm:t>
        <a:bodyPr/>
        <a:lstStyle/>
        <a:p>
          <a:r>
            <a:rPr lang="en-GB"/>
            <a:t>Adaptions to tasks</a:t>
          </a:r>
          <a:endParaRPr lang="en-US"/>
        </a:p>
      </dgm:t>
    </dgm:pt>
    <dgm:pt modelId="{11EDAF24-D3F3-4516-9261-E89A95FFE2EE}" type="parTrans" cxnId="{30E2ECD4-65EF-430E-9B6C-12329C401269}">
      <dgm:prSet/>
      <dgm:spPr/>
      <dgm:t>
        <a:bodyPr/>
        <a:lstStyle/>
        <a:p>
          <a:endParaRPr lang="en-US"/>
        </a:p>
      </dgm:t>
    </dgm:pt>
    <dgm:pt modelId="{C03E7ACC-2F6C-4200-8A0E-D7081D47AC64}" type="sibTrans" cxnId="{30E2ECD4-65EF-430E-9B6C-12329C401269}">
      <dgm:prSet/>
      <dgm:spPr/>
      <dgm:t>
        <a:bodyPr/>
        <a:lstStyle/>
        <a:p>
          <a:endParaRPr lang="en-US"/>
        </a:p>
      </dgm:t>
    </dgm:pt>
    <dgm:pt modelId="{8DF0EA52-7C65-4C93-BEF3-A0163F15ABC6}" type="pres">
      <dgm:prSet presAssocID="{EC1B5CE1-7B22-45AD-90CC-CFE863651BB6}" presName="diagram" presStyleCnt="0">
        <dgm:presLayoutVars>
          <dgm:dir/>
          <dgm:resizeHandles val="exact"/>
        </dgm:presLayoutVars>
      </dgm:prSet>
      <dgm:spPr/>
    </dgm:pt>
    <dgm:pt modelId="{F9B368C3-46B4-49B8-9B24-495636E26F56}" type="pres">
      <dgm:prSet presAssocID="{5DF31AC0-B3E7-451F-97A7-3DA3CF9D3D6C}" presName="node" presStyleLbl="node1" presStyleIdx="0" presStyleCnt="11">
        <dgm:presLayoutVars>
          <dgm:bulletEnabled val="1"/>
        </dgm:presLayoutVars>
      </dgm:prSet>
      <dgm:spPr/>
    </dgm:pt>
    <dgm:pt modelId="{4B10B1D2-1D6D-4B5A-94AB-46277F07A68B}" type="pres">
      <dgm:prSet presAssocID="{2B559E86-8216-454E-B493-F1A71081B6A6}" presName="sibTrans" presStyleCnt="0"/>
      <dgm:spPr/>
    </dgm:pt>
    <dgm:pt modelId="{15C5A7D2-B400-4463-8543-0509E953AE4D}" type="pres">
      <dgm:prSet presAssocID="{ABB7AE07-8C36-493F-A12B-D4205C1C1536}" presName="node" presStyleLbl="node1" presStyleIdx="1" presStyleCnt="11" custLinFactNeighborY="0">
        <dgm:presLayoutVars>
          <dgm:bulletEnabled val="1"/>
        </dgm:presLayoutVars>
      </dgm:prSet>
      <dgm:spPr/>
    </dgm:pt>
    <dgm:pt modelId="{6F9738FE-4767-44E2-963C-AB5BA4CC2D63}" type="pres">
      <dgm:prSet presAssocID="{9EFE32AE-8044-4442-8250-395627EF2500}" presName="sibTrans" presStyleCnt="0"/>
      <dgm:spPr/>
    </dgm:pt>
    <dgm:pt modelId="{64855E7A-7428-4711-8B0F-696973AA7127}" type="pres">
      <dgm:prSet presAssocID="{85DE725A-36CD-48EC-B925-5DBC231F7E30}" presName="node" presStyleLbl="node1" presStyleIdx="2" presStyleCnt="11">
        <dgm:presLayoutVars>
          <dgm:bulletEnabled val="1"/>
        </dgm:presLayoutVars>
      </dgm:prSet>
      <dgm:spPr/>
    </dgm:pt>
    <dgm:pt modelId="{0614BBFD-6714-45AC-A3E7-63C08617BF31}" type="pres">
      <dgm:prSet presAssocID="{DB6727FC-8053-4FD5-BC29-15C2CF5FE7C8}" presName="sibTrans" presStyleCnt="0"/>
      <dgm:spPr/>
    </dgm:pt>
    <dgm:pt modelId="{2A37E95E-0397-4220-9211-BD92F3F95031}" type="pres">
      <dgm:prSet presAssocID="{749DF154-315A-45A5-B410-D8390717B879}" presName="node" presStyleLbl="node1" presStyleIdx="3" presStyleCnt="11">
        <dgm:presLayoutVars>
          <dgm:bulletEnabled val="1"/>
        </dgm:presLayoutVars>
      </dgm:prSet>
      <dgm:spPr/>
    </dgm:pt>
    <dgm:pt modelId="{250CFD93-56F7-4790-B064-B9797478D565}" type="pres">
      <dgm:prSet presAssocID="{E3E8D459-A296-4875-88F6-DB411D771C66}" presName="sibTrans" presStyleCnt="0"/>
      <dgm:spPr/>
    </dgm:pt>
    <dgm:pt modelId="{E0A5248C-2A3D-4777-8004-4A502A2D2E6E}" type="pres">
      <dgm:prSet presAssocID="{2BC63703-EA47-4B57-B1F8-E7E7F82D8A30}" presName="node" presStyleLbl="node1" presStyleIdx="4" presStyleCnt="11">
        <dgm:presLayoutVars>
          <dgm:bulletEnabled val="1"/>
        </dgm:presLayoutVars>
      </dgm:prSet>
      <dgm:spPr/>
    </dgm:pt>
    <dgm:pt modelId="{CE51FF12-C0D6-4BC7-8AFC-1CF8D0C852A1}" type="pres">
      <dgm:prSet presAssocID="{B132E6E2-136F-49B5-BC75-2E303BDA5C39}" presName="sibTrans" presStyleCnt="0"/>
      <dgm:spPr/>
    </dgm:pt>
    <dgm:pt modelId="{4138A1ED-FF6D-4833-A563-145F69C58FA6}" type="pres">
      <dgm:prSet presAssocID="{98C7ACFD-8DB5-4CDC-832F-BE653FDAF829}" presName="node" presStyleLbl="node1" presStyleIdx="5" presStyleCnt="11">
        <dgm:presLayoutVars>
          <dgm:bulletEnabled val="1"/>
        </dgm:presLayoutVars>
      </dgm:prSet>
      <dgm:spPr/>
    </dgm:pt>
    <dgm:pt modelId="{D50431B8-7A86-4134-9BA5-4AD0EF8F1EA1}" type="pres">
      <dgm:prSet presAssocID="{D874F562-CE7E-4255-A1C4-834B8BDDC28E}" presName="sibTrans" presStyleCnt="0"/>
      <dgm:spPr/>
    </dgm:pt>
    <dgm:pt modelId="{BC02576F-DC3C-411A-8AE0-105FB9AEAD3E}" type="pres">
      <dgm:prSet presAssocID="{59448C9D-9203-448B-A767-657E1B55537D}" presName="node" presStyleLbl="node1" presStyleIdx="6" presStyleCnt="11">
        <dgm:presLayoutVars>
          <dgm:bulletEnabled val="1"/>
        </dgm:presLayoutVars>
      </dgm:prSet>
      <dgm:spPr/>
    </dgm:pt>
    <dgm:pt modelId="{A730CB06-DA79-4B25-999D-4AAD406EAD32}" type="pres">
      <dgm:prSet presAssocID="{DEA6CA8D-C483-4A8C-8583-F941ADDAA9AC}" presName="sibTrans" presStyleCnt="0"/>
      <dgm:spPr/>
    </dgm:pt>
    <dgm:pt modelId="{4FEC659D-411A-4F96-ADAF-0D157930D76C}" type="pres">
      <dgm:prSet presAssocID="{1249959E-1241-4A2E-8A84-68CC0A6C73ED}" presName="node" presStyleLbl="node1" presStyleIdx="7" presStyleCnt="11">
        <dgm:presLayoutVars>
          <dgm:bulletEnabled val="1"/>
        </dgm:presLayoutVars>
      </dgm:prSet>
      <dgm:spPr/>
    </dgm:pt>
    <dgm:pt modelId="{5D9616AD-F8B8-4EBC-B5F6-E8F7BF11B408}" type="pres">
      <dgm:prSet presAssocID="{25B700CB-1BED-4CDC-B52D-DD30C29EFDC3}" presName="sibTrans" presStyleCnt="0"/>
      <dgm:spPr/>
    </dgm:pt>
    <dgm:pt modelId="{F29DF6B9-D975-482F-9018-F6E12F639DD6}" type="pres">
      <dgm:prSet presAssocID="{65BBB150-8312-4E2D-9B96-7C7E1F07AAE6}" presName="node" presStyleLbl="node1" presStyleIdx="8" presStyleCnt="11">
        <dgm:presLayoutVars>
          <dgm:bulletEnabled val="1"/>
        </dgm:presLayoutVars>
      </dgm:prSet>
      <dgm:spPr/>
    </dgm:pt>
    <dgm:pt modelId="{FF0EF4F4-590E-47C3-BC71-29B3ED6D5F5C}" type="pres">
      <dgm:prSet presAssocID="{C51EFE19-DFEA-46AE-AC91-CB2234F33EE8}" presName="sibTrans" presStyleCnt="0"/>
      <dgm:spPr/>
    </dgm:pt>
    <dgm:pt modelId="{CD9458E4-0D7B-467B-819A-DF4E434DCE52}" type="pres">
      <dgm:prSet presAssocID="{9EF8928A-EDE0-43C9-A7A9-071F08DD6935}" presName="node" presStyleLbl="node1" presStyleIdx="9" presStyleCnt="11">
        <dgm:presLayoutVars>
          <dgm:bulletEnabled val="1"/>
        </dgm:presLayoutVars>
      </dgm:prSet>
      <dgm:spPr/>
    </dgm:pt>
    <dgm:pt modelId="{3182848B-2F6A-44A2-BC07-EE69297B7AB1}" type="pres">
      <dgm:prSet presAssocID="{D9F146C0-C2CB-4D74-A60F-C43413DEC46F}" presName="sibTrans" presStyleCnt="0"/>
      <dgm:spPr/>
    </dgm:pt>
    <dgm:pt modelId="{AE3D4F1E-475C-4FD2-B6A8-AABE6DA10A78}" type="pres">
      <dgm:prSet presAssocID="{020ACC6B-5CA2-4749-BF66-6035573C566E}" presName="node" presStyleLbl="node1" presStyleIdx="10" presStyleCnt="11">
        <dgm:presLayoutVars>
          <dgm:bulletEnabled val="1"/>
        </dgm:presLayoutVars>
      </dgm:prSet>
      <dgm:spPr/>
    </dgm:pt>
  </dgm:ptLst>
  <dgm:cxnLst>
    <dgm:cxn modelId="{E232BF22-9464-4D3F-8B9B-C20B13585AA6}" type="presOf" srcId="{EC1B5CE1-7B22-45AD-90CC-CFE863651BB6}" destId="{8DF0EA52-7C65-4C93-BEF3-A0163F15ABC6}" srcOrd="0" destOrd="0" presId="urn:microsoft.com/office/officeart/2005/8/layout/default"/>
    <dgm:cxn modelId="{4ADEF729-65EC-45D5-9360-344DE8542D79}" srcId="{EC1B5CE1-7B22-45AD-90CC-CFE863651BB6}" destId="{1249959E-1241-4A2E-8A84-68CC0A6C73ED}" srcOrd="7" destOrd="0" parTransId="{DB553ADD-D4EB-4904-957C-DCF537B4D3F1}" sibTransId="{25B700CB-1BED-4CDC-B52D-DD30C29EFDC3}"/>
    <dgm:cxn modelId="{DCC5113F-A753-4619-97BE-12E1CB8EEF2C}" type="presOf" srcId="{9EF8928A-EDE0-43C9-A7A9-071F08DD6935}" destId="{CD9458E4-0D7B-467B-819A-DF4E434DCE52}" srcOrd="0" destOrd="0" presId="urn:microsoft.com/office/officeart/2005/8/layout/default"/>
    <dgm:cxn modelId="{A4D1666B-55E1-4AED-AC61-833B1E4EDE27}" type="presOf" srcId="{65BBB150-8312-4E2D-9B96-7C7E1F07AAE6}" destId="{F29DF6B9-D975-482F-9018-F6E12F639DD6}" srcOrd="0" destOrd="0" presId="urn:microsoft.com/office/officeart/2005/8/layout/default"/>
    <dgm:cxn modelId="{C25FF170-7562-4E1C-B8DD-7503FAA37809}" type="presOf" srcId="{749DF154-315A-45A5-B410-D8390717B879}" destId="{2A37E95E-0397-4220-9211-BD92F3F95031}" srcOrd="0" destOrd="0" presId="urn:microsoft.com/office/officeart/2005/8/layout/default"/>
    <dgm:cxn modelId="{5A7A2E7D-1716-4A82-82ED-BC3E36D0A03B}" srcId="{EC1B5CE1-7B22-45AD-90CC-CFE863651BB6}" destId="{9EF8928A-EDE0-43C9-A7A9-071F08DD6935}" srcOrd="9" destOrd="0" parTransId="{C3B7A3D1-BECF-4E3F-BFAD-896429BE3795}" sibTransId="{D9F146C0-C2CB-4D74-A60F-C43413DEC46F}"/>
    <dgm:cxn modelId="{388FE683-6274-4530-A8A4-04606B38DBE0}" type="presOf" srcId="{020ACC6B-5CA2-4749-BF66-6035573C566E}" destId="{AE3D4F1E-475C-4FD2-B6A8-AABE6DA10A78}" srcOrd="0" destOrd="0" presId="urn:microsoft.com/office/officeart/2005/8/layout/default"/>
    <dgm:cxn modelId="{C16CB087-1D20-4431-9AE8-B530BBCC6AB6}" type="presOf" srcId="{ABB7AE07-8C36-493F-A12B-D4205C1C1536}" destId="{15C5A7D2-B400-4463-8543-0509E953AE4D}" srcOrd="0" destOrd="0" presId="urn:microsoft.com/office/officeart/2005/8/layout/default"/>
    <dgm:cxn modelId="{EF8A7C91-8326-46B5-931E-24298CF6D4F1}" srcId="{EC1B5CE1-7B22-45AD-90CC-CFE863651BB6}" destId="{65BBB150-8312-4E2D-9B96-7C7E1F07AAE6}" srcOrd="8" destOrd="0" parTransId="{36241F07-949F-4846-83D8-B30E9FF062D0}" sibTransId="{C51EFE19-DFEA-46AE-AC91-CB2234F33EE8}"/>
    <dgm:cxn modelId="{E7258992-3432-4FDE-823F-8A883076C303}" srcId="{EC1B5CE1-7B22-45AD-90CC-CFE863651BB6}" destId="{2BC63703-EA47-4B57-B1F8-E7E7F82D8A30}" srcOrd="4" destOrd="0" parTransId="{925D9E98-BC4D-4D07-B956-9363DE47ACC9}" sibTransId="{B132E6E2-136F-49B5-BC75-2E303BDA5C39}"/>
    <dgm:cxn modelId="{2FC44299-8E9D-4B08-9E9E-20B4AE66BEBA}" srcId="{EC1B5CE1-7B22-45AD-90CC-CFE863651BB6}" destId="{5DF31AC0-B3E7-451F-97A7-3DA3CF9D3D6C}" srcOrd="0" destOrd="0" parTransId="{B3A05871-0E78-498B-B513-85C2B57B22C1}" sibTransId="{2B559E86-8216-454E-B493-F1A71081B6A6}"/>
    <dgm:cxn modelId="{8E032F9A-5249-4B13-BD15-B46972FBD796}" type="presOf" srcId="{59448C9D-9203-448B-A767-657E1B55537D}" destId="{BC02576F-DC3C-411A-8AE0-105FB9AEAD3E}" srcOrd="0" destOrd="0" presId="urn:microsoft.com/office/officeart/2005/8/layout/default"/>
    <dgm:cxn modelId="{32BC49AD-35E5-457F-99FF-989D38554878}" type="presOf" srcId="{2BC63703-EA47-4B57-B1F8-E7E7F82D8A30}" destId="{E0A5248C-2A3D-4777-8004-4A502A2D2E6E}" srcOrd="0" destOrd="0" presId="urn:microsoft.com/office/officeart/2005/8/layout/default"/>
    <dgm:cxn modelId="{C611A6B0-1C8D-4645-91E4-36A672E7F5DD}" type="presOf" srcId="{85DE725A-36CD-48EC-B925-5DBC231F7E30}" destId="{64855E7A-7428-4711-8B0F-696973AA7127}" srcOrd="0" destOrd="0" presId="urn:microsoft.com/office/officeart/2005/8/layout/default"/>
    <dgm:cxn modelId="{747EEBB2-FE30-4707-BF6F-753E3A301860}" srcId="{EC1B5CE1-7B22-45AD-90CC-CFE863651BB6}" destId="{85DE725A-36CD-48EC-B925-5DBC231F7E30}" srcOrd="2" destOrd="0" parTransId="{21D8728F-E58D-4CCE-ACB9-E15E618C9CAF}" sibTransId="{DB6727FC-8053-4FD5-BC29-15C2CF5FE7C8}"/>
    <dgm:cxn modelId="{02B6C4B3-EA5B-469B-A8E6-83775920D8E1}" type="presOf" srcId="{1249959E-1241-4A2E-8A84-68CC0A6C73ED}" destId="{4FEC659D-411A-4F96-ADAF-0D157930D76C}" srcOrd="0" destOrd="0" presId="urn:microsoft.com/office/officeart/2005/8/layout/default"/>
    <dgm:cxn modelId="{9955C7B5-0DF1-464F-9F72-AF0810A17F20}" type="presOf" srcId="{5DF31AC0-B3E7-451F-97A7-3DA3CF9D3D6C}" destId="{F9B368C3-46B4-49B8-9B24-495636E26F56}" srcOrd="0" destOrd="0" presId="urn:microsoft.com/office/officeart/2005/8/layout/default"/>
    <dgm:cxn modelId="{12F28BBE-6FD3-4225-9072-8F9BA965F666}" srcId="{EC1B5CE1-7B22-45AD-90CC-CFE863651BB6}" destId="{59448C9D-9203-448B-A767-657E1B55537D}" srcOrd="6" destOrd="0" parTransId="{1B86E473-EBD5-4005-850E-75725CF589D7}" sibTransId="{DEA6CA8D-C483-4A8C-8583-F941ADDAA9AC}"/>
    <dgm:cxn modelId="{201012C2-E1BA-4321-B8B2-715782B0CD22}" srcId="{EC1B5CE1-7B22-45AD-90CC-CFE863651BB6}" destId="{98C7ACFD-8DB5-4CDC-832F-BE653FDAF829}" srcOrd="5" destOrd="0" parTransId="{DCDC654B-5A3F-48AF-9802-26E799A7E1EF}" sibTransId="{D874F562-CE7E-4255-A1C4-834B8BDDC28E}"/>
    <dgm:cxn modelId="{152FDEC4-3F67-4684-8DC6-299EB21BA5D1}" srcId="{EC1B5CE1-7B22-45AD-90CC-CFE863651BB6}" destId="{ABB7AE07-8C36-493F-A12B-D4205C1C1536}" srcOrd="1" destOrd="0" parTransId="{60AD6C18-1A75-42FF-92EF-2F25C4A6EEE9}" sibTransId="{9EFE32AE-8044-4442-8250-395627EF2500}"/>
    <dgm:cxn modelId="{2A1235D2-9A66-4CDE-854B-FB467D2CCBA7}" srcId="{EC1B5CE1-7B22-45AD-90CC-CFE863651BB6}" destId="{749DF154-315A-45A5-B410-D8390717B879}" srcOrd="3" destOrd="0" parTransId="{9BBA4CF5-E96C-4C50-A1D2-92E71D120787}" sibTransId="{E3E8D459-A296-4875-88F6-DB411D771C66}"/>
    <dgm:cxn modelId="{30E2ECD4-65EF-430E-9B6C-12329C401269}" srcId="{EC1B5CE1-7B22-45AD-90CC-CFE863651BB6}" destId="{020ACC6B-5CA2-4749-BF66-6035573C566E}" srcOrd="10" destOrd="0" parTransId="{11EDAF24-D3F3-4516-9261-E89A95FFE2EE}" sibTransId="{C03E7ACC-2F6C-4200-8A0E-D7081D47AC64}"/>
    <dgm:cxn modelId="{9E00B1FA-BD40-49C0-85D7-6BBBD208BF88}" type="presOf" srcId="{98C7ACFD-8DB5-4CDC-832F-BE653FDAF829}" destId="{4138A1ED-FF6D-4833-A563-145F69C58FA6}" srcOrd="0" destOrd="0" presId="urn:microsoft.com/office/officeart/2005/8/layout/default"/>
    <dgm:cxn modelId="{24790FC7-B155-4D4B-A4CE-611A7DFCCA0D}" type="presParOf" srcId="{8DF0EA52-7C65-4C93-BEF3-A0163F15ABC6}" destId="{F9B368C3-46B4-49B8-9B24-495636E26F56}" srcOrd="0" destOrd="0" presId="urn:microsoft.com/office/officeart/2005/8/layout/default"/>
    <dgm:cxn modelId="{BEA2D481-E996-498C-B4B2-5A63BC4B66D8}" type="presParOf" srcId="{8DF0EA52-7C65-4C93-BEF3-A0163F15ABC6}" destId="{4B10B1D2-1D6D-4B5A-94AB-46277F07A68B}" srcOrd="1" destOrd="0" presId="urn:microsoft.com/office/officeart/2005/8/layout/default"/>
    <dgm:cxn modelId="{AFD654CB-52F2-4907-916D-409AFD18BCD2}" type="presParOf" srcId="{8DF0EA52-7C65-4C93-BEF3-A0163F15ABC6}" destId="{15C5A7D2-B400-4463-8543-0509E953AE4D}" srcOrd="2" destOrd="0" presId="urn:microsoft.com/office/officeart/2005/8/layout/default"/>
    <dgm:cxn modelId="{482A6A94-ACD3-41EA-A9C2-3D614E263F38}" type="presParOf" srcId="{8DF0EA52-7C65-4C93-BEF3-A0163F15ABC6}" destId="{6F9738FE-4767-44E2-963C-AB5BA4CC2D63}" srcOrd="3" destOrd="0" presId="urn:microsoft.com/office/officeart/2005/8/layout/default"/>
    <dgm:cxn modelId="{B8724EBE-3085-4DFF-AD75-BA55C952375A}" type="presParOf" srcId="{8DF0EA52-7C65-4C93-BEF3-A0163F15ABC6}" destId="{64855E7A-7428-4711-8B0F-696973AA7127}" srcOrd="4" destOrd="0" presId="urn:microsoft.com/office/officeart/2005/8/layout/default"/>
    <dgm:cxn modelId="{16417446-5C29-4B60-9060-717D10CAA2CD}" type="presParOf" srcId="{8DF0EA52-7C65-4C93-BEF3-A0163F15ABC6}" destId="{0614BBFD-6714-45AC-A3E7-63C08617BF31}" srcOrd="5" destOrd="0" presId="urn:microsoft.com/office/officeart/2005/8/layout/default"/>
    <dgm:cxn modelId="{EB3BC3E1-DDC8-4EF1-95C7-01C7728419DE}" type="presParOf" srcId="{8DF0EA52-7C65-4C93-BEF3-A0163F15ABC6}" destId="{2A37E95E-0397-4220-9211-BD92F3F95031}" srcOrd="6" destOrd="0" presId="urn:microsoft.com/office/officeart/2005/8/layout/default"/>
    <dgm:cxn modelId="{AA64D405-1FD7-422E-8CF3-AF3373AB7889}" type="presParOf" srcId="{8DF0EA52-7C65-4C93-BEF3-A0163F15ABC6}" destId="{250CFD93-56F7-4790-B064-B9797478D565}" srcOrd="7" destOrd="0" presId="urn:microsoft.com/office/officeart/2005/8/layout/default"/>
    <dgm:cxn modelId="{65E855F0-7F3E-4128-A19B-0BD9A6B4D997}" type="presParOf" srcId="{8DF0EA52-7C65-4C93-BEF3-A0163F15ABC6}" destId="{E0A5248C-2A3D-4777-8004-4A502A2D2E6E}" srcOrd="8" destOrd="0" presId="urn:microsoft.com/office/officeart/2005/8/layout/default"/>
    <dgm:cxn modelId="{957C6B13-DC45-4AA0-A7F0-367C260DCE5F}" type="presParOf" srcId="{8DF0EA52-7C65-4C93-BEF3-A0163F15ABC6}" destId="{CE51FF12-C0D6-4BC7-8AFC-1CF8D0C852A1}" srcOrd="9" destOrd="0" presId="urn:microsoft.com/office/officeart/2005/8/layout/default"/>
    <dgm:cxn modelId="{B3C1C318-35BA-4438-9FD7-920805E09031}" type="presParOf" srcId="{8DF0EA52-7C65-4C93-BEF3-A0163F15ABC6}" destId="{4138A1ED-FF6D-4833-A563-145F69C58FA6}" srcOrd="10" destOrd="0" presId="urn:microsoft.com/office/officeart/2005/8/layout/default"/>
    <dgm:cxn modelId="{F640CEED-974D-4092-A499-91E09ACC2B03}" type="presParOf" srcId="{8DF0EA52-7C65-4C93-BEF3-A0163F15ABC6}" destId="{D50431B8-7A86-4134-9BA5-4AD0EF8F1EA1}" srcOrd="11" destOrd="0" presId="urn:microsoft.com/office/officeart/2005/8/layout/default"/>
    <dgm:cxn modelId="{CFA8D04A-0E9A-4B00-AB9B-89CFB7183418}" type="presParOf" srcId="{8DF0EA52-7C65-4C93-BEF3-A0163F15ABC6}" destId="{BC02576F-DC3C-411A-8AE0-105FB9AEAD3E}" srcOrd="12" destOrd="0" presId="urn:microsoft.com/office/officeart/2005/8/layout/default"/>
    <dgm:cxn modelId="{8FF13D34-34A7-45DE-A5D4-64881170D8A8}" type="presParOf" srcId="{8DF0EA52-7C65-4C93-BEF3-A0163F15ABC6}" destId="{A730CB06-DA79-4B25-999D-4AAD406EAD32}" srcOrd="13" destOrd="0" presId="urn:microsoft.com/office/officeart/2005/8/layout/default"/>
    <dgm:cxn modelId="{EB26CCC1-A30B-4814-8F89-E28E64792A2A}" type="presParOf" srcId="{8DF0EA52-7C65-4C93-BEF3-A0163F15ABC6}" destId="{4FEC659D-411A-4F96-ADAF-0D157930D76C}" srcOrd="14" destOrd="0" presId="urn:microsoft.com/office/officeart/2005/8/layout/default"/>
    <dgm:cxn modelId="{6C62B1AE-50B4-4ACB-AA60-2D76A79620B3}" type="presParOf" srcId="{8DF0EA52-7C65-4C93-BEF3-A0163F15ABC6}" destId="{5D9616AD-F8B8-4EBC-B5F6-E8F7BF11B408}" srcOrd="15" destOrd="0" presId="urn:microsoft.com/office/officeart/2005/8/layout/default"/>
    <dgm:cxn modelId="{6BA8E8B7-E96F-4515-988E-5BE8CC6FB0CE}" type="presParOf" srcId="{8DF0EA52-7C65-4C93-BEF3-A0163F15ABC6}" destId="{F29DF6B9-D975-482F-9018-F6E12F639DD6}" srcOrd="16" destOrd="0" presId="urn:microsoft.com/office/officeart/2005/8/layout/default"/>
    <dgm:cxn modelId="{9C02E16D-C1D5-41EC-B788-4CE8C4896ECE}" type="presParOf" srcId="{8DF0EA52-7C65-4C93-BEF3-A0163F15ABC6}" destId="{FF0EF4F4-590E-47C3-BC71-29B3ED6D5F5C}" srcOrd="17" destOrd="0" presId="urn:microsoft.com/office/officeart/2005/8/layout/default"/>
    <dgm:cxn modelId="{F0430F98-E551-41D8-BD48-2119EF501EB9}" type="presParOf" srcId="{8DF0EA52-7C65-4C93-BEF3-A0163F15ABC6}" destId="{CD9458E4-0D7B-467B-819A-DF4E434DCE52}" srcOrd="18" destOrd="0" presId="urn:microsoft.com/office/officeart/2005/8/layout/default"/>
    <dgm:cxn modelId="{E475691B-E184-4305-AE01-A43250A80083}" type="presParOf" srcId="{8DF0EA52-7C65-4C93-BEF3-A0163F15ABC6}" destId="{3182848B-2F6A-44A2-BC07-EE69297B7AB1}" srcOrd="19" destOrd="0" presId="urn:microsoft.com/office/officeart/2005/8/layout/default"/>
    <dgm:cxn modelId="{2AFF7343-7B78-4A6C-9D47-83036BC7CBF7}" type="presParOf" srcId="{8DF0EA52-7C65-4C93-BEF3-A0163F15ABC6}" destId="{AE3D4F1E-475C-4FD2-B6A8-AABE6DA10A78}" srcOrd="2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E3FE02E-95F8-4CB2-BDFF-7DDCE1EF6E1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D208D53A-2D23-4A9A-83E3-12B332507B14}">
      <dgm:prSet/>
      <dgm:spPr/>
      <dgm:t>
        <a:bodyPr/>
        <a:lstStyle/>
        <a:p>
          <a:r>
            <a:rPr lang="en-GB"/>
            <a:t>Appropriate staff to support children where needed</a:t>
          </a:r>
          <a:endParaRPr lang="en-US"/>
        </a:p>
      </dgm:t>
    </dgm:pt>
    <dgm:pt modelId="{2E2E9667-BD6F-4393-B019-0E79906D3806}" type="parTrans" cxnId="{CA7EDA22-5257-4167-B328-D30EE71539C4}">
      <dgm:prSet/>
      <dgm:spPr/>
      <dgm:t>
        <a:bodyPr/>
        <a:lstStyle/>
        <a:p>
          <a:endParaRPr lang="en-US"/>
        </a:p>
      </dgm:t>
    </dgm:pt>
    <dgm:pt modelId="{6AE52CFA-3591-4A09-820B-0EE9E807363F}" type="sibTrans" cxnId="{CA7EDA22-5257-4167-B328-D30EE71539C4}">
      <dgm:prSet/>
      <dgm:spPr/>
      <dgm:t>
        <a:bodyPr/>
        <a:lstStyle/>
        <a:p>
          <a:endParaRPr lang="en-US"/>
        </a:p>
      </dgm:t>
    </dgm:pt>
    <dgm:pt modelId="{588014BB-7860-465D-9DD0-A68A52D2EA69}">
      <dgm:prSet/>
      <dgm:spPr/>
      <dgm:t>
        <a:bodyPr/>
        <a:lstStyle/>
        <a:p>
          <a:r>
            <a:rPr lang="en-GB"/>
            <a:t>Flexible arrangements to meet individual needs</a:t>
          </a:r>
          <a:endParaRPr lang="en-US"/>
        </a:p>
      </dgm:t>
    </dgm:pt>
    <dgm:pt modelId="{BEA5A120-DC7B-43C3-AE8A-0A584FC0AAB5}" type="parTrans" cxnId="{59E969F6-8927-4740-8E3E-0890C9178119}">
      <dgm:prSet/>
      <dgm:spPr/>
      <dgm:t>
        <a:bodyPr/>
        <a:lstStyle/>
        <a:p>
          <a:endParaRPr lang="en-US"/>
        </a:p>
      </dgm:t>
    </dgm:pt>
    <dgm:pt modelId="{1E64763D-A772-4EC9-BF5B-38087FF62CEC}" type="sibTrans" cxnId="{59E969F6-8927-4740-8E3E-0890C9178119}">
      <dgm:prSet/>
      <dgm:spPr/>
      <dgm:t>
        <a:bodyPr/>
        <a:lstStyle/>
        <a:p>
          <a:endParaRPr lang="en-US"/>
        </a:p>
      </dgm:t>
    </dgm:pt>
    <dgm:pt modelId="{CD2BDEC4-8A86-42E2-B7C4-CAB40850DEAF}">
      <dgm:prSet/>
      <dgm:spPr/>
      <dgm:t>
        <a:bodyPr/>
        <a:lstStyle/>
        <a:p>
          <a:r>
            <a:rPr lang="en-GB"/>
            <a:t>Discussion with parents / external professionals around adaptions to the activity</a:t>
          </a:r>
          <a:endParaRPr lang="en-US"/>
        </a:p>
      </dgm:t>
    </dgm:pt>
    <dgm:pt modelId="{3C4E022E-86E4-4D2C-871E-E80A92DDF435}" type="parTrans" cxnId="{C9E94D8B-4B45-45C5-B432-B040C907648A}">
      <dgm:prSet/>
      <dgm:spPr/>
      <dgm:t>
        <a:bodyPr/>
        <a:lstStyle/>
        <a:p>
          <a:endParaRPr lang="en-US"/>
        </a:p>
      </dgm:t>
    </dgm:pt>
    <dgm:pt modelId="{9288BB6A-1AE6-4529-875B-7C6C88C166E2}" type="sibTrans" cxnId="{C9E94D8B-4B45-45C5-B432-B040C907648A}">
      <dgm:prSet/>
      <dgm:spPr/>
      <dgm:t>
        <a:bodyPr/>
        <a:lstStyle/>
        <a:p>
          <a:endParaRPr lang="en-US"/>
        </a:p>
      </dgm:t>
    </dgm:pt>
    <dgm:pt modelId="{4AE2ECA1-8474-4720-B728-59E369544502}">
      <dgm:prSet/>
      <dgm:spPr/>
      <dgm:t>
        <a:bodyPr/>
        <a:lstStyle/>
        <a:p>
          <a:r>
            <a:rPr lang="en-GB"/>
            <a:t>Additional risk assessments / training</a:t>
          </a:r>
          <a:endParaRPr lang="en-US"/>
        </a:p>
      </dgm:t>
    </dgm:pt>
    <dgm:pt modelId="{44BB8699-AB06-4854-BE37-2D1FB95331FB}" type="parTrans" cxnId="{8DDE2996-5A4D-4A2F-B068-6A07A6E2E6E8}">
      <dgm:prSet/>
      <dgm:spPr/>
      <dgm:t>
        <a:bodyPr/>
        <a:lstStyle/>
        <a:p>
          <a:endParaRPr lang="en-US"/>
        </a:p>
      </dgm:t>
    </dgm:pt>
    <dgm:pt modelId="{BC34FA38-6E51-4BFD-A11D-2B2F49E1287F}" type="sibTrans" cxnId="{8DDE2996-5A4D-4A2F-B068-6A07A6E2E6E8}">
      <dgm:prSet/>
      <dgm:spPr/>
      <dgm:t>
        <a:bodyPr/>
        <a:lstStyle/>
        <a:p>
          <a:endParaRPr lang="en-US"/>
        </a:p>
      </dgm:t>
    </dgm:pt>
    <dgm:pt modelId="{37357FE6-6497-4549-ADA2-06350D4D8BDB}" type="pres">
      <dgm:prSet presAssocID="{8E3FE02E-95F8-4CB2-BDFF-7DDCE1EF6E19}" presName="linear" presStyleCnt="0">
        <dgm:presLayoutVars>
          <dgm:animLvl val="lvl"/>
          <dgm:resizeHandles val="exact"/>
        </dgm:presLayoutVars>
      </dgm:prSet>
      <dgm:spPr/>
    </dgm:pt>
    <dgm:pt modelId="{ED319CF6-486E-4F3A-A220-0BD3AAC37AB9}" type="pres">
      <dgm:prSet presAssocID="{D208D53A-2D23-4A9A-83E3-12B332507B14}" presName="parentText" presStyleLbl="node1" presStyleIdx="0" presStyleCnt="4">
        <dgm:presLayoutVars>
          <dgm:chMax val="0"/>
          <dgm:bulletEnabled val="1"/>
        </dgm:presLayoutVars>
      </dgm:prSet>
      <dgm:spPr/>
    </dgm:pt>
    <dgm:pt modelId="{334ECE51-8929-4902-9A68-14EEEE0E5875}" type="pres">
      <dgm:prSet presAssocID="{6AE52CFA-3591-4A09-820B-0EE9E807363F}" presName="spacer" presStyleCnt="0"/>
      <dgm:spPr/>
    </dgm:pt>
    <dgm:pt modelId="{2640C81D-F037-46D4-A073-660B98306DDC}" type="pres">
      <dgm:prSet presAssocID="{588014BB-7860-465D-9DD0-A68A52D2EA69}" presName="parentText" presStyleLbl="node1" presStyleIdx="1" presStyleCnt="4">
        <dgm:presLayoutVars>
          <dgm:chMax val="0"/>
          <dgm:bulletEnabled val="1"/>
        </dgm:presLayoutVars>
      </dgm:prSet>
      <dgm:spPr/>
    </dgm:pt>
    <dgm:pt modelId="{30BF5C38-D39E-456A-99C3-95C3A6F15012}" type="pres">
      <dgm:prSet presAssocID="{1E64763D-A772-4EC9-BF5B-38087FF62CEC}" presName="spacer" presStyleCnt="0"/>
      <dgm:spPr/>
    </dgm:pt>
    <dgm:pt modelId="{95D414B9-5184-4120-AF36-DB409573E910}" type="pres">
      <dgm:prSet presAssocID="{CD2BDEC4-8A86-42E2-B7C4-CAB40850DEAF}" presName="parentText" presStyleLbl="node1" presStyleIdx="2" presStyleCnt="4">
        <dgm:presLayoutVars>
          <dgm:chMax val="0"/>
          <dgm:bulletEnabled val="1"/>
        </dgm:presLayoutVars>
      </dgm:prSet>
      <dgm:spPr/>
    </dgm:pt>
    <dgm:pt modelId="{738A1116-297B-4F98-B1EA-7B0871BF572B}" type="pres">
      <dgm:prSet presAssocID="{9288BB6A-1AE6-4529-875B-7C6C88C166E2}" presName="spacer" presStyleCnt="0"/>
      <dgm:spPr/>
    </dgm:pt>
    <dgm:pt modelId="{9ACF8D26-8272-4BDE-84ED-967E78D92883}" type="pres">
      <dgm:prSet presAssocID="{4AE2ECA1-8474-4720-B728-59E369544502}" presName="parentText" presStyleLbl="node1" presStyleIdx="3" presStyleCnt="4">
        <dgm:presLayoutVars>
          <dgm:chMax val="0"/>
          <dgm:bulletEnabled val="1"/>
        </dgm:presLayoutVars>
      </dgm:prSet>
      <dgm:spPr/>
    </dgm:pt>
  </dgm:ptLst>
  <dgm:cxnLst>
    <dgm:cxn modelId="{78C4C716-8E01-4C05-87A0-230E8D447024}" type="presOf" srcId="{4AE2ECA1-8474-4720-B728-59E369544502}" destId="{9ACF8D26-8272-4BDE-84ED-967E78D92883}" srcOrd="0" destOrd="0" presId="urn:microsoft.com/office/officeart/2005/8/layout/vList2"/>
    <dgm:cxn modelId="{CA7EDA22-5257-4167-B328-D30EE71539C4}" srcId="{8E3FE02E-95F8-4CB2-BDFF-7DDCE1EF6E19}" destId="{D208D53A-2D23-4A9A-83E3-12B332507B14}" srcOrd="0" destOrd="0" parTransId="{2E2E9667-BD6F-4393-B019-0E79906D3806}" sibTransId="{6AE52CFA-3591-4A09-820B-0EE9E807363F}"/>
    <dgm:cxn modelId="{EB09173E-C982-4CF0-8AC3-D74278A2DC1F}" type="presOf" srcId="{588014BB-7860-465D-9DD0-A68A52D2EA69}" destId="{2640C81D-F037-46D4-A073-660B98306DDC}" srcOrd="0" destOrd="0" presId="urn:microsoft.com/office/officeart/2005/8/layout/vList2"/>
    <dgm:cxn modelId="{73E4086F-4B3A-438A-805C-F2990A08351B}" type="presOf" srcId="{CD2BDEC4-8A86-42E2-B7C4-CAB40850DEAF}" destId="{95D414B9-5184-4120-AF36-DB409573E910}" srcOrd="0" destOrd="0" presId="urn:microsoft.com/office/officeart/2005/8/layout/vList2"/>
    <dgm:cxn modelId="{84FDB34F-DE68-46E6-B6E1-07FD860743E6}" type="presOf" srcId="{D208D53A-2D23-4A9A-83E3-12B332507B14}" destId="{ED319CF6-486E-4F3A-A220-0BD3AAC37AB9}" srcOrd="0" destOrd="0" presId="urn:microsoft.com/office/officeart/2005/8/layout/vList2"/>
    <dgm:cxn modelId="{C9E94D8B-4B45-45C5-B432-B040C907648A}" srcId="{8E3FE02E-95F8-4CB2-BDFF-7DDCE1EF6E19}" destId="{CD2BDEC4-8A86-42E2-B7C4-CAB40850DEAF}" srcOrd="2" destOrd="0" parTransId="{3C4E022E-86E4-4D2C-871E-E80A92DDF435}" sibTransId="{9288BB6A-1AE6-4529-875B-7C6C88C166E2}"/>
    <dgm:cxn modelId="{8DDE2996-5A4D-4A2F-B068-6A07A6E2E6E8}" srcId="{8E3FE02E-95F8-4CB2-BDFF-7DDCE1EF6E19}" destId="{4AE2ECA1-8474-4720-B728-59E369544502}" srcOrd="3" destOrd="0" parTransId="{44BB8699-AB06-4854-BE37-2D1FB95331FB}" sibTransId="{BC34FA38-6E51-4BFD-A11D-2B2F49E1287F}"/>
    <dgm:cxn modelId="{E06B53B3-D907-4595-872D-ECB0DAD968BD}" type="presOf" srcId="{8E3FE02E-95F8-4CB2-BDFF-7DDCE1EF6E19}" destId="{37357FE6-6497-4549-ADA2-06350D4D8BDB}" srcOrd="0" destOrd="0" presId="urn:microsoft.com/office/officeart/2005/8/layout/vList2"/>
    <dgm:cxn modelId="{59E969F6-8927-4740-8E3E-0890C9178119}" srcId="{8E3FE02E-95F8-4CB2-BDFF-7DDCE1EF6E19}" destId="{588014BB-7860-465D-9DD0-A68A52D2EA69}" srcOrd="1" destOrd="0" parTransId="{BEA5A120-DC7B-43C3-AE8A-0A584FC0AAB5}" sibTransId="{1E64763D-A772-4EC9-BF5B-38087FF62CEC}"/>
    <dgm:cxn modelId="{8E2870EA-5F98-4280-90F7-57C311207C90}" type="presParOf" srcId="{37357FE6-6497-4549-ADA2-06350D4D8BDB}" destId="{ED319CF6-486E-4F3A-A220-0BD3AAC37AB9}" srcOrd="0" destOrd="0" presId="urn:microsoft.com/office/officeart/2005/8/layout/vList2"/>
    <dgm:cxn modelId="{5504879D-7E62-41E9-A25B-A18E9CAF38AC}" type="presParOf" srcId="{37357FE6-6497-4549-ADA2-06350D4D8BDB}" destId="{334ECE51-8929-4902-9A68-14EEEE0E5875}" srcOrd="1" destOrd="0" presId="urn:microsoft.com/office/officeart/2005/8/layout/vList2"/>
    <dgm:cxn modelId="{3525427C-A135-4F06-AAFB-562FA9623A70}" type="presParOf" srcId="{37357FE6-6497-4549-ADA2-06350D4D8BDB}" destId="{2640C81D-F037-46D4-A073-660B98306DDC}" srcOrd="2" destOrd="0" presId="urn:microsoft.com/office/officeart/2005/8/layout/vList2"/>
    <dgm:cxn modelId="{BF18DDBC-BEC8-4394-BE5C-D68B76CA17F4}" type="presParOf" srcId="{37357FE6-6497-4549-ADA2-06350D4D8BDB}" destId="{30BF5C38-D39E-456A-99C3-95C3A6F15012}" srcOrd="3" destOrd="0" presId="urn:microsoft.com/office/officeart/2005/8/layout/vList2"/>
    <dgm:cxn modelId="{04FC568E-35D2-4ABE-BE6A-4595622D71A3}" type="presParOf" srcId="{37357FE6-6497-4549-ADA2-06350D4D8BDB}" destId="{95D414B9-5184-4120-AF36-DB409573E910}" srcOrd="4" destOrd="0" presId="urn:microsoft.com/office/officeart/2005/8/layout/vList2"/>
    <dgm:cxn modelId="{91C6E358-7685-4784-8D11-B4B5378F47AF}" type="presParOf" srcId="{37357FE6-6497-4549-ADA2-06350D4D8BDB}" destId="{738A1116-297B-4F98-B1EA-7B0871BF572B}" srcOrd="5" destOrd="0" presId="urn:microsoft.com/office/officeart/2005/8/layout/vList2"/>
    <dgm:cxn modelId="{1A7AC2C2-92CB-4697-848C-A6FD981758E4}" type="presParOf" srcId="{37357FE6-6497-4549-ADA2-06350D4D8BDB}" destId="{9ACF8D26-8272-4BDE-84ED-967E78D92883}"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D0E061F-35A0-4CA0-BF78-4D4B6939F302}"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1CA5F2FA-E697-4699-AC91-591E31FDEC48}">
      <dgm:prSet/>
      <dgm:spPr/>
      <dgm:t>
        <a:bodyPr/>
        <a:lstStyle/>
        <a:p>
          <a:r>
            <a:rPr lang="en-US" dirty="0"/>
            <a:t>Pupils, including those with special educational needs become bolder and more inquisitive in their learning.</a:t>
          </a:r>
        </a:p>
      </dgm:t>
    </dgm:pt>
    <dgm:pt modelId="{614360E5-FC7A-4EA9-89AB-4E57E4F19A8F}" type="parTrans" cxnId="{EFB9CE5F-AF1F-43D1-9120-1743992C2C7A}">
      <dgm:prSet/>
      <dgm:spPr/>
      <dgm:t>
        <a:bodyPr/>
        <a:lstStyle/>
        <a:p>
          <a:endParaRPr lang="en-US"/>
        </a:p>
      </dgm:t>
    </dgm:pt>
    <dgm:pt modelId="{F5F27E1A-6EE9-46AA-AE73-9D9199F2B223}" type="sibTrans" cxnId="{EFB9CE5F-AF1F-43D1-9120-1743992C2C7A}">
      <dgm:prSet/>
      <dgm:spPr/>
      <dgm:t>
        <a:bodyPr/>
        <a:lstStyle/>
        <a:p>
          <a:endParaRPr lang="en-US"/>
        </a:p>
      </dgm:t>
    </dgm:pt>
    <dgm:pt modelId="{71F8D034-A079-479A-9240-0ED130D6EB1F}">
      <dgm:prSet/>
      <dgm:spPr/>
      <dgm:t>
        <a:bodyPr/>
        <a:lstStyle/>
        <a:p>
          <a:r>
            <a:rPr lang="en-US" dirty="0"/>
            <a:t>Leaders have redesigned the curriculum. It is anchored in leaders’ high expectations and their commitment to inclusivity.</a:t>
          </a:r>
        </a:p>
      </dgm:t>
    </dgm:pt>
    <dgm:pt modelId="{BEC84869-C823-4341-BE05-615B98FC03C1}" type="parTrans" cxnId="{875C78A0-4428-470C-B565-1AE669630DA1}">
      <dgm:prSet/>
      <dgm:spPr/>
      <dgm:t>
        <a:bodyPr/>
        <a:lstStyle/>
        <a:p>
          <a:endParaRPr lang="en-US"/>
        </a:p>
      </dgm:t>
    </dgm:pt>
    <dgm:pt modelId="{20BCBA34-6FF2-437F-872A-1DA1ECD24473}" type="sibTrans" cxnId="{875C78A0-4428-470C-B565-1AE669630DA1}">
      <dgm:prSet/>
      <dgm:spPr/>
      <dgm:t>
        <a:bodyPr/>
        <a:lstStyle/>
        <a:p>
          <a:endParaRPr lang="en-US"/>
        </a:p>
      </dgm:t>
    </dgm:pt>
    <dgm:pt modelId="{20B645AE-40D9-44A3-BD86-01F2AB05E19A}">
      <dgm:prSet/>
      <dgm:spPr/>
      <dgm:t>
        <a:bodyPr/>
        <a:lstStyle/>
        <a:p>
          <a:r>
            <a:rPr lang="en-US" dirty="0"/>
            <a:t>A</a:t>
          </a:r>
          <a:r>
            <a:rPr lang="en-US" baseline="0" dirty="0"/>
            <a:t> few students, including some with SEN struggle. Adults provide them with enthusiastic, well-judged support.</a:t>
          </a:r>
          <a:endParaRPr lang="en-US" dirty="0"/>
        </a:p>
      </dgm:t>
    </dgm:pt>
    <dgm:pt modelId="{25562DD4-6430-4481-9852-371533FB162F}" type="parTrans" cxnId="{21CCB67D-EDC9-4F0D-86AB-FFB489E725BD}">
      <dgm:prSet/>
      <dgm:spPr/>
      <dgm:t>
        <a:bodyPr/>
        <a:lstStyle/>
        <a:p>
          <a:endParaRPr lang="en-US"/>
        </a:p>
      </dgm:t>
    </dgm:pt>
    <dgm:pt modelId="{FF002F08-99BC-4947-921B-524A0005882B}" type="sibTrans" cxnId="{21CCB67D-EDC9-4F0D-86AB-FFB489E725BD}">
      <dgm:prSet/>
      <dgm:spPr/>
      <dgm:t>
        <a:bodyPr/>
        <a:lstStyle/>
        <a:p>
          <a:endParaRPr lang="en-US"/>
        </a:p>
      </dgm:t>
    </dgm:pt>
    <dgm:pt modelId="{E8DB4685-6F74-4798-8226-E28321C6B761}" type="pres">
      <dgm:prSet presAssocID="{AD0E061F-35A0-4CA0-BF78-4D4B6939F302}" presName="hierChild1" presStyleCnt="0">
        <dgm:presLayoutVars>
          <dgm:chPref val="1"/>
          <dgm:dir/>
          <dgm:animOne val="branch"/>
          <dgm:animLvl val="lvl"/>
          <dgm:resizeHandles/>
        </dgm:presLayoutVars>
      </dgm:prSet>
      <dgm:spPr/>
    </dgm:pt>
    <dgm:pt modelId="{39E477CD-A324-4279-80B5-752DD75E222F}" type="pres">
      <dgm:prSet presAssocID="{1CA5F2FA-E697-4699-AC91-591E31FDEC48}" presName="hierRoot1" presStyleCnt="0"/>
      <dgm:spPr/>
    </dgm:pt>
    <dgm:pt modelId="{E4C27DA7-354A-4790-99C1-575E81AD74AB}" type="pres">
      <dgm:prSet presAssocID="{1CA5F2FA-E697-4699-AC91-591E31FDEC48}" presName="composite" presStyleCnt="0"/>
      <dgm:spPr/>
    </dgm:pt>
    <dgm:pt modelId="{5489FE43-B99E-40CE-AF54-1B4AB9E128B8}" type="pres">
      <dgm:prSet presAssocID="{1CA5F2FA-E697-4699-AC91-591E31FDEC48}" presName="background" presStyleLbl="node0" presStyleIdx="0" presStyleCnt="3"/>
      <dgm:spPr/>
    </dgm:pt>
    <dgm:pt modelId="{E203E092-5730-479B-AC65-F9567A485836}" type="pres">
      <dgm:prSet presAssocID="{1CA5F2FA-E697-4699-AC91-591E31FDEC48}" presName="text" presStyleLbl="fgAcc0" presStyleIdx="0" presStyleCnt="3" custLinFactNeighborX="2285" custLinFactNeighborY="40342">
        <dgm:presLayoutVars>
          <dgm:chPref val="3"/>
        </dgm:presLayoutVars>
      </dgm:prSet>
      <dgm:spPr/>
    </dgm:pt>
    <dgm:pt modelId="{845D2AF1-BC8B-4B6B-87C3-BE99AD90866A}" type="pres">
      <dgm:prSet presAssocID="{1CA5F2FA-E697-4699-AC91-591E31FDEC48}" presName="hierChild2" presStyleCnt="0"/>
      <dgm:spPr/>
    </dgm:pt>
    <dgm:pt modelId="{447E6712-7785-4B58-ABFF-2C1B06139A38}" type="pres">
      <dgm:prSet presAssocID="{71F8D034-A079-479A-9240-0ED130D6EB1F}" presName="hierRoot1" presStyleCnt="0"/>
      <dgm:spPr/>
    </dgm:pt>
    <dgm:pt modelId="{BD86AF95-8D3B-4E1D-9A16-72FD03EB0D59}" type="pres">
      <dgm:prSet presAssocID="{71F8D034-A079-479A-9240-0ED130D6EB1F}" presName="composite" presStyleCnt="0"/>
      <dgm:spPr/>
    </dgm:pt>
    <dgm:pt modelId="{52DBF433-9BA7-4888-B999-46C9E3DB16B5}" type="pres">
      <dgm:prSet presAssocID="{71F8D034-A079-479A-9240-0ED130D6EB1F}" presName="background" presStyleLbl="node0" presStyleIdx="1" presStyleCnt="3"/>
      <dgm:spPr/>
    </dgm:pt>
    <dgm:pt modelId="{8400FE05-A7E9-4D60-A464-4AEACC5E6266}" type="pres">
      <dgm:prSet presAssocID="{71F8D034-A079-479A-9240-0ED130D6EB1F}" presName="text" presStyleLbl="fgAcc0" presStyleIdx="1" presStyleCnt="3" custLinFactNeighborX="1018" custLinFactNeighborY="40342">
        <dgm:presLayoutVars>
          <dgm:chPref val="3"/>
        </dgm:presLayoutVars>
      </dgm:prSet>
      <dgm:spPr/>
    </dgm:pt>
    <dgm:pt modelId="{9EB950BC-4A43-4422-959E-76119635EC0C}" type="pres">
      <dgm:prSet presAssocID="{71F8D034-A079-479A-9240-0ED130D6EB1F}" presName="hierChild2" presStyleCnt="0"/>
      <dgm:spPr/>
    </dgm:pt>
    <dgm:pt modelId="{87FB5E45-549E-441C-A9B1-CB9F62D71B5C}" type="pres">
      <dgm:prSet presAssocID="{20B645AE-40D9-44A3-BD86-01F2AB05E19A}" presName="hierRoot1" presStyleCnt="0"/>
      <dgm:spPr/>
    </dgm:pt>
    <dgm:pt modelId="{355F94C0-4A98-4874-B73A-C24873F34AF5}" type="pres">
      <dgm:prSet presAssocID="{20B645AE-40D9-44A3-BD86-01F2AB05E19A}" presName="composite" presStyleCnt="0"/>
      <dgm:spPr/>
    </dgm:pt>
    <dgm:pt modelId="{82F8C22D-AE4F-469F-BEA7-8FF0BCD9871D}" type="pres">
      <dgm:prSet presAssocID="{20B645AE-40D9-44A3-BD86-01F2AB05E19A}" presName="background" presStyleLbl="node0" presStyleIdx="2" presStyleCnt="3"/>
      <dgm:spPr/>
    </dgm:pt>
    <dgm:pt modelId="{D0FAB27D-31E1-450C-BC5A-BEBAF1C6CD41}" type="pres">
      <dgm:prSet presAssocID="{20B645AE-40D9-44A3-BD86-01F2AB05E19A}" presName="text" presStyleLbl="fgAcc0" presStyleIdx="2" presStyleCnt="3" custLinFactNeighborY="40342">
        <dgm:presLayoutVars>
          <dgm:chPref val="3"/>
        </dgm:presLayoutVars>
      </dgm:prSet>
      <dgm:spPr/>
    </dgm:pt>
    <dgm:pt modelId="{78449536-099A-43C4-8911-D405474BF749}" type="pres">
      <dgm:prSet presAssocID="{20B645AE-40D9-44A3-BD86-01F2AB05E19A}" presName="hierChild2" presStyleCnt="0"/>
      <dgm:spPr/>
    </dgm:pt>
  </dgm:ptLst>
  <dgm:cxnLst>
    <dgm:cxn modelId="{67606336-6FD3-44B5-8A35-0C14CC4FBD7A}" type="presOf" srcId="{20B645AE-40D9-44A3-BD86-01F2AB05E19A}" destId="{D0FAB27D-31E1-450C-BC5A-BEBAF1C6CD41}" srcOrd="0" destOrd="0" presId="urn:microsoft.com/office/officeart/2005/8/layout/hierarchy1"/>
    <dgm:cxn modelId="{EFB9CE5F-AF1F-43D1-9120-1743992C2C7A}" srcId="{AD0E061F-35A0-4CA0-BF78-4D4B6939F302}" destId="{1CA5F2FA-E697-4699-AC91-591E31FDEC48}" srcOrd="0" destOrd="0" parTransId="{614360E5-FC7A-4EA9-89AB-4E57E4F19A8F}" sibTransId="{F5F27E1A-6EE9-46AA-AE73-9D9199F2B223}"/>
    <dgm:cxn modelId="{EE80514B-7C38-4915-A6BB-9F25E965BFD1}" type="presOf" srcId="{71F8D034-A079-479A-9240-0ED130D6EB1F}" destId="{8400FE05-A7E9-4D60-A464-4AEACC5E6266}" srcOrd="0" destOrd="0" presId="urn:microsoft.com/office/officeart/2005/8/layout/hierarchy1"/>
    <dgm:cxn modelId="{21CCB67D-EDC9-4F0D-86AB-FFB489E725BD}" srcId="{AD0E061F-35A0-4CA0-BF78-4D4B6939F302}" destId="{20B645AE-40D9-44A3-BD86-01F2AB05E19A}" srcOrd="2" destOrd="0" parTransId="{25562DD4-6430-4481-9852-371533FB162F}" sibTransId="{FF002F08-99BC-4947-921B-524A0005882B}"/>
    <dgm:cxn modelId="{A5541195-4FF5-4CA2-8938-A46A8C0535FA}" type="presOf" srcId="{AD0E061F-35A0-4CA0-BF78-4D4B6939F302}" destId="{E8DB4685-6F74-4798-8226-E28321C6B761}" srcOrd="0" destOrd="0" presId="urn:microsoft.com/office/officeart/2005/8/layout/hierarchy1"/>
    <dgm:cxn modelId="{875C78A0-4428-470C-B565-1AE669630DA1}" srcId="{AD0E061F-35A0-4CA0-BF78-4D4B6939F302}" destId="{71F8D034-A079-479A-9240-0ED130D6EB1F}" srcOrd="1" destOrd="0" parTransId="{BEC84869-C823-4341-BE05-615B98FC03C1}" sibTransId="{20BCBA34-6FF2-437F-872A-1DA1ECD24473}"/>
    <dgm:cxn modelId="{BFDE88E2-A579-4CD4-BB42-22CE06AF52F0}" type="presOf" srcId="{1CA5F2FA-E697-4699-AC91-591E31FDEC48}" destId="{E203E092-5730-479B-AC65-F9567A485836}" srcOrd="0" destOrd="0" presId="urn:microsoft.com/office/officeart/2005/8/layout/hierarchy1"/>
    <dgm:cxn modelId="{B7FD4199-E173-4C29-98B5-502BC37C52DB}" type="presParOf" srcId="{E8DB4685-6F74-4798-8226-E28321C6B761}" destId="{39E477CD-A324-4279-80B5-752DD75E222F}" srcOrd="0" destOrd="0" presId="urn:microsoft.com/office/officeart/2005/8/layout/hierarchy1"/>
    <dgm:cxn modelId="{CD063693-E4DC-4A5F-83C1-126AD105C99B}" type="presParOf" srcId="{39E477CD-A324-4279-80B5-752DD75E222F}" destId="{E4C27DA7-354A-4790-99C1-575E81AD74AB}" srcOrd="0" destOrd="0" presId="urn:microsoft.com/office/officeart/2005/8/layout/hierarchy1"/>
    <dgm:cxn modelId="{47E15410-672D-420B-B163-C1A3447AF218}" type="presParOf" srcId="{E4C27DA7-354A-4790-99C1-575E81AD74AB}" destId="{5489FE43-B99E-40CE-AF54-1B4AB9E128B8}" srcOrd="0" destOrd="0" presId="urn:microsoft.com/office/officeart/2005/8/layout/hierarchy1"/>
    <dgm:cxn modelId="{D1ECB5BB-11C3-4606-8291-A8907AE31ADF}" type="presParOf" srcId="{E4C27DA7-354A-4790-99C1-575E81AD74AB}" destId="{E203E092-5730-479B-AC65-F9567A485836}" srcOrd="1" destOrd="0" presId="urn:microsoft.com/office/officeart/2005/8/layout/hierarchy1"/>
    <dgm:cxn modelId="{06330C0D-2435-4A64-B072-A524D8166A16}" type="presParOf" srcId="{39E477CD-A324-4279-80B5-752DD75E222F}" destId="{845D2AF1-BC8B-4B6B-87C3-BE99AD90866A}" srcOrd="1" destOrd="0" presId="urn:microsoft.com/office/officeart/2005/8/layout/hierarchy1"/>
    <dgm:cxn modelId="{CDD2B054-3E7E-4198-8B0C-4EE1BD396994}" type="presParOf" srcId="{E8DB4685-6F74-4798-8226-E28321C6B761}" destId="{447E6712-7785-4B58-ABFF-2C1B06139A38}" srcOrd="1" destOrd="0" presId="urn:microsoft.com/office/officeart/2005/8/layout/hierarchy1"/>
    <dgm:cxn modelId="{08FA52FA-7F73-47EA-986F-994BB845661F}" type="presParOf" srcId="{447E6712-7785-4B58-ABFF-2C1B06139A38}" destId="{BD86AF95-8D3B-4E1D-9A16-72FD03EB0D59}" srcOrd="0" destOrd="0" presId="urn:microsoft.com/office/officeart/2005/8/layout/hierarchy1"/>
    <dgm:cxn modelId="{428C2BFE-BC80-4912-93FF-27783E3CA767}" type="presParOf" srcId="{BD86AF95-8D3B-4E1D-9A16-72FD03EB0D59}" destId="{52DBF433-9BA7-4888-B999-46C9E3DB16B5}" srcOrd="0" destOrd="0" presId="urn:microsoft.com/office/officeart/2005/8/layout/hierarchy1"/>
    <dgm:cxn modelId="{0B8E8D45-0735-4A16-962C-C6DAF42272D2}" type="presParOf" srcId="{BD86AF95-8D3B-4E1D-9A16-72FD03EB0D59}" destId="{8400FE05-A7E9-4D60-A464-4AEACC5E6266}" srcOrd="1" destOrd="0" presId="urn:microsoft.com/office/officeart/2005/8/layout/hierarchy1"/>
    <dgm:cxn modelId="{FBBFCBCA-9F46-455E-B04F-6C945BB97978}" type="presParOf" srcId="{447E6712-7785-4B58-ABFF-2C1B06139A38}" destId="{9EB950BC-4A43-4422-959E-76119635EC0C}" srcOrd="1" destOrd="0" presId="urn:microsoft.com/office/officeart/2005/8/layout/hierarchy1"/>
    <dgm:cxn modelId="{62D3EDB9-AE32-4726-ABE4-4604D207E82F}" type="presParOf" srcId="{E8DB4685-6F74-4798-8226-E28321C6B761}" destId="{87FB5E45-549E-441C-A9B1-CB9F62D71B5C}" srcOrd="2" destOrd="0" presId="urn:microsoft.com/office/officeart/2005/8/layout/hierarchy1"/>
    <dgm:cxn modelId="{D31919E2-3EB9-483A-893B-22F6BB5C17D8}" type="presParOf" srcId="{87FB5E45-549E-441C-A9B1-CB9F62D71B5C}" destId="{355F94C0-4A98-4874-B73A-C24873F34AF5}" srcOrd="0" destOrd="0" presId="urn:microsoft.com/office/officeart/2005/8/layout/hierarchy1"/>
    <dgm:cxn modelId="{6ACB98BE-D6ED-4D28-AC54-F7FE34003306}" type="presParOf" srcId="{355F94C0-4A98-4874-B73A-C24873F34AF5}" destId="{82F8C22D-AE4F-469F-BEA7-8FF0BCD9871D}" srcOrd="0" destOrd="0" presId="urn:microsoft.com/office/officeart/2005/8/layout/hierarchy1"/>
    <dgm:cxn modelId="{E31D6BF5-5E12-4703-BE45-99987BBC3EAE}" type="presParOf" srcId="{355F94C0-4A98-4874-B73A-C24873F34AF5}" destId="{D0FAB27D-31E1-450C-BC5A-BEBAF1C6CD41}" srcOrd="1" destOrd="0" presId="urn:microsoft.com/office/officeart/2005/8/layout/hierarchy1"/>
    <dgm:cxn modelId="{237DBFFD-5AB3-4A81-AAF6-55E13CDD6691}" type="presParOf" srcId="{87FB5E45-549E-441C-A9B1-CB9F62D71B5C}" destId="{78449536-099A-43C4-8911-D405474BF749}" srcOrd="1" destOrd="0" presId="urn:microsoft.com/office/officeart/2005/8/layout/hierarchy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BF73CDC-A065-4DAD-90B8-BA343C50474C}"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A88E8DAE-E589-4762-825D-F11E9034532C}">
      <dgm:prSet custT="1"/>
      <dgm:spPr/>
      <dgm:t>
        <a:bodyPr/>
        <a:lstStyle/>
        <a:p>
          <a:pPr>
            <a:lnSpc>
              <a:spcPct val="100000"/>
            </a:lnSpc>
          </a:pPr>
          <a:r>
            <a:rPr lang="en-GB" sz="1800" dirty="0"/>
            <a:t>A link to our SEND policy on our website can </a:t>
          </a:r>
          <a:r>
            <a:rPr lang="en-GB" sz="1800"/>
            <a:t>be found </a:t>
          </a:r>
          <a:r>
            <a:rPr lang="en-GB" sz="1800">
              <a:hlinkClick xmlns:r="http://schemas.openxmlformats.org/officeDocument/2006/relationships" r:id="rId1"/>
            </a:rPr>
            <a:t>here</a:t>
          </a:r>
          <a:endParaRPr lang="en-US" sz="1800" dirty="0"/>
        </a:p>
      </dgm:t>
    </dgm:pt>
    <dgm:pt modelId="{B27DA189-57E5-40DE-B154-FC7BA69E6485}" type="parTrans" cxnId="{A90F888B-0608-4CA2-96CA-9D4CEC1C3712}">
      <dgm:prSet/>
      <dgm:spPr/>
      <dgm:t>
        <a:bodyPr/>
        <a:lstStyle/>
        <a:p>
          <a:endParaRPr lang="en-US"/>
        </a:p>
      </dgm:t>
    </dgm:pt>
    <dgm:pt modelId="{797AAED2-94F3-444D-8298-E51600975B07}" type="sibTrans" cxnId="{A90F888B-0608-4CA2-96CA-9D4CEC1C3712}">
      <dgm:prSet/>
      <dgm:spPr/>
      <dgm:t>
        <a:bodyPr/>
        <a:lstStyle/>
        <a:p>
          <a:endParaRPr lang="en-US"/>
        </a:p>
      </dgm:t>
    </dgm:pt>
    <dgm:pt modelId="{DEECC9F8-51ED-4E76-8991-B71D894625FE}">
      <dgm:prSet custT="1"/>
      <dgm:spPr/>
      <dgm:t>
        <a:bodyPr/>
        <a:lstStyle/>
        <a:p>
          <a:pPr>
            <a:lnSpc>
              <a:spcPct val="100000"/>
            </a:lnSpc>
          </a:pPr>
          <a:r>
            <a:rPr lang="en-GB" sz="1400" dirty="0"/>
            <a:t>Ormiston Cliff Park Primary Academy follows the Special Educational Needs Code of Practice 0-25 years  </a:t>
          </a:r>
          <a:r>
            <a:rPr lang="en-GB" sz="1100" dirty="0">
              <a:hlinkClick xmlns:r="http://schemas.openxmlformats.org/officeDocument/2006/relationships" r:id="rId2"/>
            </a:rPr>
            <a:t>SEND_Code_of_Practice_January_2015.pdf (publishing.service.gov.uk)</a:t>
          </a:r>
          <a:endParaRPr lang="en-US" sz="1100" dirty="0"/>
        </a:p>
      </dgm:t>
    </dgm:pt>
    <dgm:pt modelId="{342FD300-7EB9-45FF-8D2F-F7C2D358BD9C}" type="parTrans" cxnId="{6E7F96F3-E63D-4303-95F5-F184027449C5}">
      <dgm:prSet/>
      <dgm:spPr/>
      <dgm:t>
        <a:bodyPr/>
        <a:lstStyle/>
        <a:p>
          <a:endParaRPr lang="en-US"/>
        </a:p>
      </dgm:t>
    </dgm:pt>
    <dgm:pt modelId="{3F54E1A9-2E49-4BF8-A066-B7A4F0DB51A1}" type="sibTrans" cxnId="{6E7F96F3-E63D-4303-95F5-F184027449C5}">
      <dgm:prSet/>
      <dgm:spPr/>
      <dgm:t>
        <a:bodyPr/>
        <a:lstStyle/>
        <a:p>
          <a:endParaRPr lang="en-US"/>
        </a:p>
      </dgm:t>
    </dgm:pt>
    <dgm:pt modelId="{5EB30EB8-2338-426C-854B-E09DDD8D0AF8}" type="pres">
      <dgm:prSet presAssocID="{4BF73CDC-A065-4DAD-90B8-BA343C50474C}" presName="root" presStyleCnt="0">
        <dgm:presLayoutVars>
          <dgm:dir/>
          <dgm:resizeHandles val="exact"/>
        </dgm:presLayoutVars>
      </dgm:prSet>
      <dgm:spPr/>
    </dgm:pt>
    <dgm:pt modelId="{25ABE563-2D9A-4EBF-BD8F-766F4E0197E3}" type="pres">
      <dgm:prSet presAssocID="{A88E8DAE-E589-4762-825D-F11E9034532C}" presName="compNode" presStyleCnt="0"/>
      <dgm:spPr/>
    </dgm:pt>
    <dgm:pt modelId="{D6B8CC46-DECA-4A12-BEEF-D4709A37B9B3}" type="pres">
      <dgm:prSet presAssocID="{A88E8DAE-E589-4762-825D-F11E9034532C}"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Link"/>
        </a:ext>
      </dgm:extLst>
    </dgm:pt>
    <dgm:pt modelId="{10B71B52-A81F-43AA-8211-E8FA2DBF5211}" type="pres">
      <dgm:prSet presAssocID="{A88E8DAE-E589-4762-825D-F11E9034532C}" presName="spaceRect" presStyleCnt="0"/>
      <dgm:spPr/>
    </dgm:pt>
    <dgm:pt modelId="{6917E99D-8819-40B4-B22C-D948358B5344}" type="pres">
      <dgm:prSet presAssocID="{A88E8DAE-E589-4762-825D-F11E9034532C}" presName="textRect" presStyleLbl="revTx" presStyleIdx="0" presStyleCnt="2">
        <dgm:presLayoutVars>
          <dgm:chMax val="1"/>
          <dgm:chPref val="1"/>
        </dgm:presLayoutVars>
      </dgm:prSet>
      <dgm:spPr/>
    </dgm:pt>
    <dgm:pt modelId="{11A87F03-9655-4769-9EB7-0DF91D7C4E4F}" type="pres">
      <dgm:prSet presAssocID="{797AAED2-94F3-444D-8298-E51600975B07}" presName="sibTrans" presStyleCnt="0"/>
      <dgm:spPr/>
    </dgm:pt>
    <dgm:pt modelId="{4ED94605-EF03-43F3-A2CE-70F931E79081}" type="pres">
      <dgm:prSet presAssocID="{DEECC9F8-51ED-4E76-8991-B71D894625FE}" presName="compNode" presStyleCnt="0"/>
      <dgm:spPr/>
    </dgm:pt>
    <dgm:pt modelId="{604006EE-6418-490C-87D7-8E90D25EDF03}" type="pres">
      <dgm:prSet presAssocID="{DEECC9F8-51ED-4E76-8991-B71D894625FE}"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lassroom"/>
        </a:ext>
      </dgm:extLst>
    </dgm:pt>
    <dgm:pt modelId="{3A6B78F0-44F5-44C2-B3E8-06F802F009F6}" type="pres">
      <dgm:prSet presAssocID="{DEECC9F8-51ED-4E76-8991-B71D894625FE}" presName="spaceRect" presStyleCnt="0"/>
      <dgm:spPr/>
    </dgm:pt>
    <dgm:pt modelId="{FA408989-BD5A-4DDC-8288-9A10349E7AA8}" type="pres">
      <dgm:prSet presAssocID="{DEECC9F8-51ED-4E76-8991-B71D894625FE}" presName="textRect" presStyleLbl="revTx" presStyleIdx="1" presStyleCnt="2">
        <dgm:presLayoutVars>
          <dgm:chMax val="1"/>
          <dgm:chPref val="1"/>
        </dgm:presLayoutVars>
      </dgm:prSet>
      <dgm:spPr/>
    </dgm:pt>
  </dgm:ptLst>
  <dgm:cxnLst>
    <dgm:cxn modelId="{200A0F1C-19AA-4CCC-99F5-EBBEC17ABBE3}" type="presOf" srcId="{A88E8DAE-E589-4762-825D-F11E9034532C}" destId="{6917E99D-8819-40B4-B22C-D948358B5344}" srcOrd="0" destOrd="0" presId="urn:microsoft.com/office/officeart/2018/2/layout/IconLabelList"/>
    <dgm:cxn modelId="{C4C09431-6F3D-4616-AD69-B63BD0C1CFDC}" type="presOf" srcId="{4BF73CDC-A065-4DAD-90B8-BA343C50474C}" destId="{5EB30EB8-2338-426C-854B-E09DDD8D0AF8}" srcOrd="0" destOrd="0" presId="urn:microsoft.com/office/officeart/2018/2/layout/IconLabelList"/>
    <dgm:cxn modelId="{A90F888B-0608-4CA2-96CA-9D4CEC1C3712}" srcId="{4BF73CDC-A065-4DAD-90B8-BA343C50474C}" destId="{A88E8DAE-E589-4762-825D-F11E9034532C}" srcOrd="0" destOrd="0" parTransId="{B27DA189-57E5-40DE-B154-FC7BA69E6485}" sibTransId="{797AAED2-94F3-444D-8298-E51600975B07}"/>
    <dgm:cxn modelId="{FDD4F090-9DB2-444C-83EB-0C9942B80866}" type="presOf" srcId="{DEECC9F8-51ED-4E76-8991-B71D894625FE}" destId="{FA408989-BD5A-4DDC-8288-9A10349E7AA8}" srcOrd="0" destOrd="0" presId="urn:microsoft.com/office/officeart/2018/2/layout/IconLabelList"/>
    <dgm:cxn modelId="{6E7F96F3-E63D-4303-95F5-F184027449C5}" srcId="{4BF73CDC-A065-4DAD-90B8-BA343C50474C}" destId="{DEECC9F8-51ED-4E76-8991-B71D894625FE}" srcOrd="1" destOrd="0" parTransId="{342FD300-7EB9-45FF-8D2F-F7C2D358BD9C}" sibTransId="{3F54E1A9-2E49-4BF8-A066-B7A4F0DB51A1}"/>
    <dgm:cxn modelId="{AC6314A3-6557-4296-8374-C611F199E46C}" type="presParOf" srcId="{5EB30EB8-2338-426C-854B-E09DDD8D0AF8}" destId="{25ABE563-2D9A-4EBF-BD8F-766F4E0197E3}" srcOrd="0" destOrd="0" presId="urn:microsoft.com/office/officeart/2018/2/layout/IconLabelList"/>
    <dgm:cxn modelId="{A88C7ECA-8094-4647-8285-C0F902558A1A}" type="presParOf" srcId="{25ABE563-2D9A-4EBF-BD8F-766F4E0197E3}" destId="{D6B8CC46-DECA-4A12-BEEF-D4709A37B9B3}" srcOrd="0" destOrd="0" presId="urn:microsoft.com/office/officeart/2018/2/layout/IconLabelList"/>
    <dgm:cxn modelId="{A0AD7959-F7CA-4C80-A576-52183D160575}" type="presParOf" srcId="{25ABE563-2D9A-4EBF-BD8F-766F4E0197E3}" destId="{10B71B52-A81F-43AA-8211-E8FA2DBF5211}" srcOrd="1" destOrd="0" presId="urn:microsoft.com/office/officeart/2018/2/layout/IconLabelList"/>
    <dgm:cxn modelId="{537DD9C9-BEFD-46C1-BD45-75BD051285E3}" type="presParOf" srcId="{25ABE563-2D9A-4EBF-BD8F-766F4E0197E3}" destId="{6917E99D-8819-40B4-B22C-D948358B5344}" srcOrd="2" destOrd="0" presId="urn:microsoft.com/office/officeart/2018/2/layout/IconLabelList"/>
    <dgm:cxn modelId="{9B81F3A7-9F68-43F2-80AE-B7AF2DB1529E}" type="presParOf" srcId="{5EB30EB8-2338-426C-854B-E09DDD8D0AF8}" destId="{11A87F03-9655-4769-9EB7-0DF91D7C4E4F}" srcOrd="1" destOrd="0" presId="urn:microsoft.com/office/officeart/2018/2/layout/IconLabelList"/>
    <dgm:cxn modelId="{9395B7E4-0FF3-46FA-B97A-402F12CF11F3}" type="presParOf" srcId="{5EB30EB8-2338-426C-854B-E09DDD8D0AF8}" destId="{4ED94605-EF03-43F3-A2CE-70F931E79081}" srcOrd="2" destOrd="0" presId="urn:microsoft.com/office/officeart/2018/2/layout/IconLabelList"/>
    <dgm:cxn modelId="{1099AA35-FED5-4286-90ED-A5B8C3955244}" type="presParOf" srcId="{4ED94605-EF03-43F3-A2CE-70F931E79081}" destId="{604006EE-6418-490C-87D7-8E90D25EDF03}" srcOrd="0" destOrd="0" presId="urn:microsoft.com/office/officeart/2018/2/layout/IconLabelList"/>
    <dgm:cxn modelId="{A2E80F26-95B0-4944-A851-884128E76C25}" type="presParOf" srcId="{4ED94605-EF03-43F3-A2CE-70F931E79081}" destId="{3A6B78F0-44F5-44C2-B3E8-06F802F009F6}" srcOrd="1" destOrd="0" presId="urn:microsoft.com/office/officeart/2018/2/layout/IconLabelList"/>
    <dgm:cxn modelId="{19CB80C6-AF06-43DD-B7AE-B4C323618D6B}" type="presParOf" srcId="{4ED94605-EF03-43F3-A2CE-70F931E79081}" destId="{FA408989-BD5A-4DDC-8288-9A10349E7AA8}"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47302F-AF7E-45B0-9AED-4F2C2349AE02}">
      <dsp:nvSpPr>
        <dsp:cNvPr id="0" name=""/>
        <dsp:cNvSpPr/>
      </dsp:nvSpPr>
      <dsp:spPr>
        <a:xfrm>
          <a:off x="0" y="247171"/>
          <a:ext cx="6190459" cy="647595"/>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a:t>Classroom observations</a:t>
          </a:r>
          <a:endParaRPr lang="en-US" sz="2700" kern="1200"/>
        </a:p>
      </dsp:txBody>
      <dsp:txXfrm>
        <a:off x="31613" y="278784"/>
        <a:ext cx="6127233" cy="584369"/>
      </dsp:txXfrm>
    </dsp:sp>
    <dsp:sp modelId="{1011D52F-B8B2-4807-8EFE-3B12F757A9DE}">
      <dsp:nvSpPr>
        <dsp:cNvPr id="0" name=""/>
        <dsp:cNvSpPr/>
      </dsp:nvSpPr>
      <dsp:spPr>
        <a:xfrm>
          <a:off x="0" y="972526"/>
          <a:ext cx="6190459" cy="647595"/>
        </a:xfrm>
        <a:prstGeom prst="round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a:t>Data analysis</a:t>
          </a:r>
          <a:endParaRPr lang="en-US" sz="2700" kern="1200"/>
        </a:p>
      </dsp:txBody>
      <dsp:txXfrm>
        <a:off x="31613" y="1004139"/>
        <a:ext cx="6127233" cy="584369"/>
      </dsp:txXfrm>
    </dsp:sp>
    <dsp:sp modelId="{DEE34E3A-1BEF-44CE-8B0F-EB9FE2F566B7}">
      <dsp:nvSpPr>
        <dsp:cNvPr id="0" name=""/>
        <dsp:cNvSpPr/>
      </dsp:nvSpPr>
      <dsp:spPr>
        <a:xfrm>
          <a:off x="0" y="1697881"/>
          <a:ext cx="6190459" cy="647595"/>
        </a:xfrm>
        <a:prstGeom prst="round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a:t>Pupil feedback</a:t>
          </a:r>
          <a:endParaRPr lang="en-US" sz="2700" kern="1200"/>
        </a:p>
      </dsp:txBody>
      <dsp:txXfrm>
        <a:off x="31613" y="1729494"/>
        <a:ext cx="6127233" cy="584369"/>
      </dsp:txXfrm>
    </dsp:sp>
    <dsp:sp modelId="{532EF491-25EB-4662-92F9-06AFE4D52DD0}">
      <dsp:nvSpPr>
        <dsp:cNvPr id="0" name=""/>
        <dsp:cNvSpPr/>
      </dsp:nvSpPr>
      <dsp:spPr>
        <a:xfrm>
          <a:off x="0" y="2423236"/>
          <a:ext cx="6190459" cy="647595"/>
        </a:xfrm>
        <a:prstGeom prst="roundRect">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a:t>Parent feedback</a:t>
          </a:r>
          <a:endParaRPr lang="en-US" sz="2700" kern="1200"/>
        </a:p>
      </dsp:txBody>
      <dsp:txXfrm>
        <a:off x="31613" y="2454849"/>
        <a:ext cx="6127233" cy="584369"/>
      </dsp:txXfrm>
    </dsp:sp>
    <dsp:sp modelId="{2CFDC8AF-C1A0-4E5C-8325-BBE74202CFB2}">
      <dsp:nvSpPr>
        <dsp:cNvPr id="0" name=""/>
        <dsp:cNvSpPr/>
      </dsp:nvSpPr>
      <dsp:spPr>
        <a:xfrm>
          <a:off x="0" y="3148591"/>
          <a:ext cx="6190459" cy="647595"/>
        </a:xfrm>
        <a:prstGeom prst="roundRect">
          <a:avLst/>
        </a:prstGeom>
        <a:solidFill>
          <a:schemeClr val="accent6">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a:t>OAT quality assurance procedures</a:t>
          </a:r>
          <a:endParaRPr lang="en-US" sz="2700" kern="1200"/>
        </a:p>
      </dsp:txBody>
      <dsp:txXfrm>
        <a:off x="31613" y="3180204"/>
        <a:ext cx="6127233" cy="584369"/>
      </dsp:txXfrm>
    </dsp:sp>
    <dsp:sp modelId="{4DD84E7F-4A58-4A7E-BB56-68CF50282AF3}">
      <dsp:nvSpPr>
        <dsp:cNvPr id="0" name=""/>
        <dsp:cNvSpPr/>
      </dsp:nvSpPr>
      <dsp:spPr>
        <a:xfrm>
          <a:off x="0" y="3873946"/>
          <a:ext cx="6190459" cy="647595"/>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a:t>Assessment of progress made</a:t>
          </a:r>
          <a:endParaRPr lang="en-US" sz="2700" kern="1200"/>
        </a:p>
      </dsp:txBody>
      <dsp:txXfrm>
        <a:off x="31613" y="3905559"/>
        <a:ext cx="6127233" cy="5843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342284-9DF9-4C4D-B784-51B57F308D5A}">
      <dsp:nvSpPr>
        <dsp:cNvPr id="0" name=""/>
        <dsp:cNvSpPr/>
      </dsp:nvSpPr>
      <dsp:spPr>
        <a:xfrm>
          <a:off x="689699" y="427712"/>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5906BD-DB0B-4FB4-AA04-7211A3B76171}">
      <dsp:nvSpPr>
        <dsp:cNvPr id="0" name=""/>
        <dsp:cNvSpPr/>
      </dsp:nvSpPr>
      <dsp:spPr>
        <a:xfrm>
          <a:off x="194699" y="1651929"/>
          <a:ext cx="1800000" cy="153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GB" sz="1400" kern="1200" dirty="0"/>
            <a:t>Having an understanding of how we identify need</a:t>
          </a:r>
          <a:endParaRPr lang="en-US" sz="1400" kern="1200" dirty="0"/>
        </a:p>
      </dsp:txBody>
      <dsp:txXfrm>
        <a:off x="194699" y="1651929"/>
        <a:ext cx="1800000" cy="1535625"/>
      </dsp:txXfrm>
    </dsp:sp>
    <dsp:sp modelId="{A8B93C70-3F43-49D4-A8D7-1410B6E8E68F}">
      <dsp:nvSpPr>
        <dsp:cNvPr id="0" name=""/>
        <dsp:cNvSpPr/>
      </dsp:nvSpPr>
      <dsp:spPr>
        <a:xfrm>
          <a:off x="2804700" y="427712"/>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86D314-4DE7-492F-B64C-124304DD1A9C}">
      <dsp:nvSpPr>
        <dsp:cNvPr id="0" name=""/>
        <dsp:cNvSpPr/>
      </dsp:nvSpPr>
      <dsp:spPr>
        <a:xfrm>
          <a:off x="2309700" y="1651929"/>
          <a:ext cx="1800000" cy="153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GB" sz="1400" kern="1200" dirty="0"/>
            <a:t>Understanding how the school allocates and spends SEND funding</a:t>
          </a:r>
          <a:endParaRPr lang="en-US" sz="1400" kern="1200" dirty="0"/>
        </a:p>
      </dsp:txBody>
      <dsp:txXfrm>
        <a:off x="2309700" y="1651929"/>
        <a:ext cx="1800000" cy="1535625"/>
      </dsp:txXfrm>
    </dsp:sp>
    <dsp:sp modelId="{0C044095-834A-47EE-8821-244CE4C69C9B}">
      <dsp:nvSpPr>
        <dsp:cNvPr id="0" name=""/>
        <dsp:cNvSpPr/>
      </dsp:nvSpPr>
      <dsp:spPr>
        <a:xfrm>
          <a:off x="4919700" y="427712"/>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C91E5B-E109-4351-804D-81DD8E4965AE}">
      <dsp:nvSpPr>
        <dsp:cNvPr id="0" name=""/>
        <dsp:cNvSpPr/>
      </dsp:nvSpPr>
      <dsp:spPr>
        <a:xfrm>
          <a:off x="4424700" y="1651929"/>
          <a:ext cx="1800000" cy="153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GB" sz="1400" kern="1200" dirty="0"/>
            <a:t>Helping in reviews of SEND policy and ensure SEND law is upheld</a:t>
          </a:r>
          <a:endParaRPr lang="en-US" sz="1400" kern="1200" dirty="0"/>
        </a:p>
      </dsp:txBody>
      <dsp:txXfrm>
        <a:off x="4424700" y="1651929"/>
        <a:ext cx="1800000" cy="1535625"/>
      </dsp:txXfrm>
    </dsp:sp>
    <dsp:sp modelId="{D164569B-C5F7-4FEA-995A-8A0D5A855192}">
      <dsp:nvSpPr>
        <dsp:cNvPr id="0" name=""/>
        <dsp:cNvSpPr/>
      </dsp:nvSpPr>
      <dsp:spPr>
        <a:xfrm>
          <a:off x="7034700" y="427712"/>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467790-3CBE-444D-8A56-8F9D425437B0}">
      <dsp:nvSpPr>
        <dsp:cNvPr id="0" name=""/>
        <dsp:cNvSpPr/>
      </dsp:nvSpPr>
      <dsp:spPr>
        <a:xfrm>
          <a:off x="6539700" y="1651929"/>
          <a:ext cx="1800000" cy="153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GB" sz="1400" kern="1200" dirty="0"/>
            <a:t>Our SEN governor visits the school regularly to understand the processes used in supporting pupils with SEND.</a:t>
          </a:r>
          <a:endParaRPr lang="en-US" sz="1400" kern="1200" dirty="0"/>
        </a:p>
      </dsp:txBody>
      <dsp:txXfrm>
        <a:off x="6539700" y="1651929"/>
        <a:ext cx="1800000" cy="15356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B368C3-46B4-49B8-9B24-495636E26F56}">
      <dsp:nvSpPr>
        <dsp:cNvPr id="0" name=""/>
        <dsp:cNvSpPr/>
      </dsp:nvSpPr>
      <dsp:spPr>
        <a:xfrm>
          <a:off x="383277" y="1157"/>
          <a:ext cx="1806475" cy="10838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Pre/post teaching</a:t>
          </a:r>
          <a:endParaRPr lang="en-US" sz="1300" kern="1200"/>
        </a:p>
      </dsp:txBody>
      <dsp:txXfrm>
        <a:off x="383277" y="1157"/>
        <a:ext cx="1806475" cy="1083885"/>
      </dsp:txXfrm>
    </dsp:sp>
    <dsp:sp modelId="{15C5A7D2-B400-4463-8543-0509E953AE4D}">
      <dsp:nvSpPr>
        <dsp:cNvPr id="0" name=""/>
        <dsp:cNvSpPr/>
      </dsp:nvSpPr>
      <dsp:spPr>
        <a:xfrm>
          <a:off x="2370400" y="1157"/>
          <a:ext cx="1806475" cy="10838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Small group interventions</a:t>
          </a:r>
          <a:endParaRPr lang="en-US" sz="1300" kern="1200"/>
        </a:p>
      </dsp:txBody>
      <dsp:txXfrm>
        <a:off x="2370400" y="1157"/>
        <a:ext cx="1806475" cy="1083885"/>
      </dsp:txXfrm>
    </dsp:sp>
    <dsp:sp modelId="{64855E7A-7428-4711-8B0F-696973AA7127}">
      <dsp:nvSpPr>
        <dsp:cNvPr id="0" name=""/>
        <dsp:cNvSpPr/>
      </dsp:nvSpPr>
      <dsp:spPr>
        <a:xfrm>
          <a:off x="4357523" y="1157"/>
          <a:ext cx="1806475" cy="10838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Additional resources </a:t>
          </a:r>
          <a:endParaRPr lang="en-US" sz="1300" kern="1200"/>
        </a:p>
      </dsp:txBody>
      <dsp:txXfrm>
        <a:off x="4357523" y="1157"/>
        <a:ext cx="1806475" cy="1083885"/>
      </dsp:txXfrm>
    </dsp:sp>
    <dsp:sp modelId="{2A37E95E-0397-4220-9211-BD92F3F95031}">
      <dsp:nvSpPr>
        <dsp:cNvPr id="0" name=""/>
        <dsp:cNvSpPr/>
      </dsp:nvSpPr>
      <dsp:spPr>
        <a:xfrm>
          <a:off x="6344647" y="1157"/>
          <a:ext cx="1806475" cy="10838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Adult support</a:t>
          </a:r>
          <a:endParaRPr lang="en-US" sz="1300" kern="1200"/>
        </a:p>
      </dsp:txBody>
      <dsp:txXfrm>
        <a:off x="6344647" y="1157"/>
        <a:ext cx="1806475" cy="1083885"/>
      </dsp:txXfrm>
    </dsp:sp>
    <dsp:sp modelId="{E0A5248C-2A3D-4777-8004-4A502A2D2E6E}">
      <dsp:nvSpPr>
        <dsp:cNvPr id="0" name=""/>
        <dsp:cNvSpPr/>
      </dsp:nvSpPr>
      <dsp:spPr>
        <a:xfrm>
          <a:off x="383277" y="1265690"/>
          <a:ext cx="1806475" cy="10838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Additional time</a:t>
          </a:r>
          <a:endParaRPr lang="en-US" sz="1300" kern="1200"/>
        </a:p>
      </dsp:txBody>
      <dsp:txXfrm>
        <a:off x="383277" y="1265690"/>
        <a:ext cx="1806475" cy="1083885"/>
      </dsp:txXfrm>
    </dsp:sp>
    <dsp:sp modelId="{4138A1ED-FF6D-4833-A563-145F69C58FA6}">
      <dsp:nvSpPr>
        <dsp:cNvPr id="0" name=""/>
        <dsp:cNvSpPr/>
      </dsp:nvSpPr>
      <dsp:spPr>
        <a:xfrm>
          <a:off x="2370400" y="1265690"/>
          <a:ext cx="1806475" cy="10838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Movement breaks</a:t>
          </a:r>
          <a:endParaRPr lang="en-US" sz="1300" kern="1200"/>
        </a:p>
      </dsp:txBody>
      <dsp:txXfrm>
        <a:off x="2370400" y="1265690"/>
        <a:ext cx="1806475" cy="1083885"/>
      </dsp:txXfrm>
    </dsp:sp>
    <dsp:sp modelId="{BC02576F-DC3C-411A-8AE0-105FB9AEAD3E}">
      <dsp:nvSpPr>
        <dsp:cNvPr id="0" name=""/>
        <dsp:cNvSpPr/>
      </dsp:nvSpPr>
      <dsp:spPr>
        <a:xfrm>
          <a:off x="4357523" y="1265690"/>
          <a:ext cx="1806475" cy="10838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Seating arrangements</a:t>
          </a:r>
          <a:endParaRPr lang="en-US" sz="1300" kern="1200"/>
        </a:p>
      </dsp:txBody>
      <dsp:txXfrm>
        <a:off x="4357523" y="1265690"/>
        <a:ext cx="1806475" cy="1083885"/>
      </dsp:txXfrm>
    </dsp:sp>
    <dsp:sp modelId="{4FEC659D-411A-4F96-ADAF-0D157930D76C}">
      <dsp:nvSpPr>
        <dsp:cNvPr id="0" name=""/>
        <dsp:cNvSpPr/>
      </dsp:nvSpPr>
      <dsp:spPr>
        <a:xfrm>
          <a:off x="6344647" y="1265690"/>
          <a:ext cx="1806475" cy="10838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Access to technology where available</a:t>
          </a:r>
          <a:endParaRPr lang="en-US" sz="1300" kern="1200"/>
        </a:p>
      </dsp:txBody>
      <dsp:txXfrm>
        <a:off x="6344647" y="1265690"/>
        <a:ext cx="1806475" cy="1083885"/>
      </dsp:txXfrm>
    </dsp:sp>
    <dsp:sp modelId="{F29DF6B9-D975-482F-9018-F6E12F639DD6}">
      <dsp:nvSpPr>
        <dsp:cNvPr id="0" name=""/>
        <dsp:cNvSpPr/>
      </dsp:nvSpPr>
      <dsp:spPr>
        <a:xfrm>
          <a:off x="1376838" y="2530223"/>
          <a:ext cx="1806475" cy="10838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dirty="0"/>
            <a:t>Equipment such as pencil grips, overlays, chair bands, writing slope etc.</a:t>
          </a:r>
          <a:endParaRPr lang="en-US" sz="1300" kern="1200" dirty="0"/>
        </a:p>
      </dsp:txBody>
      <dsp:txXfrm>
        <a:off x="1376838" y="2530223"/>
        <a:ext cx="1806475" cy="1083885"/>
      </dsp:txXfrm>
    </dsp:sp>
    <dsp:sp modelId="{CD9458E4-0D7B-467B-819A-DF4E434DCE52}">
      <dsp:nvSpPr>
        <dsp:cNvPr id="0" name=""/>
        <dsp:cNvSpPr/>
      </dsp:nvSpPr>
      <dsp:spPr>
        <a:xfrm>
          <a:off x="3363962" y="2530223"/>
          <a:ext cx="1806475" cy="10838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Programmes set by external professionals</a:t>
          </a:r>
          <a:endParaRPr lang="en-US" sz="1300" kern="1200"/>
        </a:p>
      </dsp:txBody>
      <dsp:txXfrm>
        <a:off x="3363962" y="2530223"/>
        <a:ext cx="1806475" cy="1083885"/>
      </dsp:txXfrm>
    </dsp:sp>
    <dsp:sp modelId="{AE3D4F1E-475C-4FD2-B6A8-AABE6DA10A78}">
      <dsp:nvSpPr>
        <dsp:cNvPr id="0" name=""/>
        <dsp:cNvSpPr/>
      </dsp:nvSpPr>
      <dsp:spPr>
        <a:xfrm>
          <a:off x="5351085" y="2530223"/>
          <a:ext cx="1806475" cy="10838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Adaptions to tasks</a:t>
          </a:r>
          <a:endParaRPr lang="en-US" sz="1300" kern="1200"/>
        </a:p>
      </dsp:txBody>
      <dsp:txXfrm>
        <a:off x="5351085" y="2530223"/>
        <a:ext cx="1806475" cy="10838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319CF6-486E-4F3A-A220-0BD3AAC37AB9}">
      <dsp:nvSpPr>
        <dsp:cNvPr id="0" name=""/>
        <dsp:cNvSpPr/>
      </dsp:nvSpPr>
      <dsp:spPr>
        <a:xfrm>
          <a:off x="0" y="48456"/>
          <a:ext cx="8534400" cy="834228"/>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a:t>Appropriate staff to support children where needed</a:t>
          </a:r>
          <a:endParaRPr lang="en-US" sz="2100" kern="1200"/>
        </a:p>
      </dsp:txBody>
      <dsp:txXfrm>
        <a:off x="40724" y="89180"/>
        <a:ext cx="8452952" cy="752780"/>
      </dsp:txXfrm>
    </dsp:sp>
    <dsp:sp modelId="{2640C81D-F037-46D4-A073-660B98306DDC}">
      <dsp:nvSpPr>
        <dsp:cNvPr id="0" name=""/>
        <dsp:cNvSpPr/>
      </dsp:nvSpPr>
      <dsp:spPr>
        <a:xfrm>
          <a:off x="0" y="943165"/>
          <a:ext cx="8534400" cy="834228"/>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a:t>Flexible arrangements to meet individual needs</a:t>
          </a:r>
          <a:endParaRPr lang="en-US" sz="2100" kern="1200"/>
        </a:p>
      </dsp:txBody>
      <dsp:txXfrm>
        <a:off x="40724" y="983889"/>
        <a:ext cx="8452952" cy="752780"/>
      </dsp:txXfrm>
    </dsp:sp>
    <dsp:sp modelId="{95D414B9-5184-4120-AF36-DB409573E910}">
      <dsp:nvSpPr>
        <dsp:cNvPr id="0" name=""/>
        <dsp:cNvSpPr/>
      </dsp:nvSpPr>
      <dsp:spPr>
        <a:xfrm>
          <a:off x="0" y="1837873"/>
          <a:ext cx="8534400" cy="834228"/>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a:t>Discussion with parents / external professionals around adaptions to the activity</a:t>
          </a:r>
          <a:endParaRPr lang="en-US" sz="2100" kern="1200"/>
        </a:p>
      </dsp:txBody>
      <dsp:txXfrm>
        <a:off x="40724" y="1878597"/>
        <a:ext cx="8452952" cy="752780"/>
      </dsp:txXfrm>
    </dsp:sp>
    <dsp:sp modelId="{9ACF8D26-8272-4BDE-84ED-967E78D92883}">
      <dsp:nvSpPr>
        <dsp:cNvPr id="0" name=""/>
        <dsp:cNvSpPr/>
      </dsp:nvSpPr>
      <dsp:spPr>
        <a:xfrm>
          <a:off x="0" y="2732581"/>
          <a:ext cx="8534400" cy="834228"/>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a:t>Additional risk assessments / training</a:t>
          </a:r>
          <a:endParaRPr lang="en-US" sz="2100" kern="1200"/>
        </a:p>
      </dsp:txBody>
      <dsp:txXfrm>
        <a:off x="40724" y="2773305"/>
        <a:ext cx="8452952" cy="7527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89FE43-B99E-40CE-AF54-1B4AB9E128B8}">
      <dsp:nvSpPr>
        <dsp:cNvPr id="0" name=""/>
        <dsp:cNvSpPr/>
      </dsp:nvSpPr>
      <dsp:spPr>
        <a:xfrm>
          <a:off x="62776" y="3146103"/>
          <a:ext cx="2747318" cy="1744547"/>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203E092-5730-479B-AC65-F9567A485836}">
      <dsp:nvSpPr>
        <dsp:cNvPr id="0" name=""/>
        <dsp:cNvSpPr/>
      </dsp:nvSpPr>
      <dsp:spPr>
        <a:xfrm>
          <a:off x="368033" y="3436098"/>
          <a:ext cx="2747318" cy="1744547"/>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Pupils, including those with special educational needs become bolder and more inquisitive in their learning.</a:t>
          </a:r>
        </a:p>
      </dsp:txBody>
      <dsp:txXfrm>
        <a:off x="419129" y="3487194"/>
        <a:ext cx="2645126" cy="1642355"/>
      </dsp:txXfrm>
    </dsp:sp>
    <dsp:sp modelId="{52DBF433-9BA7-4888-B999-46C9E3DB16B5}">
      <dsp:nvSpPr>
        <dsp:cNvPr id="0" name=""/>
        <dsp:cNvSpPr/>
      </dsp:nvSpPr>
      <dsp:spPr>
        <a:xfrm>
          <a:off x="3385801" y="3146103"/>
          <a:ext cx="2747318" cy="1744547"/>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00FE05-A7E9-4D60-A464-4AEACC5E6266}">
      <dsp:nvSpPr>
        <dsp:cNvPr id="0" name=""/>
        <dsp:cNvSpPr/>
      </dsp:nvSpPr>
      <dsp:spPr>
        <a:xfrm>
          <a:off x="3691058" y="3436098"/>
          <a:ext cx="2747318" cy="1744547"/>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Leaders have redesigned the curriculum. It is anchored in leaders’ high expectations and their commitment to inclusivity.</a:t>
          </a:r>
        </a:p>
      </dsp:txBody>
      <dsp:txXfrm>
        <a:off x="3742154" y="3487194"/>
        <a:ext cx="2645126" cy="1642355"/>
      </dsp:txXfrm>
    </dsp:sp>
    <dsp:sp modelId="{82F8C22D-AE4F-469F-BEA7-8FF0BCD9871D}">
      <dsp:nvSpPr>
        <dsp:cNvPr id="0" name=""/>
        <dsp:cNvSpPr/>
      </dsp:nvSpPr>
      <dsp:spPr>
        <a:xfrm>
          <a:off x="6715667" y="3146103"/>
          <a:ext cx="2747318" cy="1744547"/>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FAB27D-31E1-450C-BC5A-BEBAF1C6CD41}">
      <dsp:nvSpPr>
        <dsp:cNvPr id="0" name=""/>
        <dsp:cNvSpPr/>
      </dsp:nvSpPr>
      <dsp:spPr>
        <a:xfrm>
          <a:off x="7020924" y="3436098"/>
          <a:ext cx="2747318" cy="1744547"/>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A</a:t>
          </a:r>
          <a:r>
            <a:rPr lang="en-US" sz="1600" kern="1200" baseline="0" dirty="0"/>
            <a:t> few students, including some with SEN struggle. Adults provide them with enthusiastic, well-judged support.</a:t>
          </a:r>
          <a:endParaRPr lang="en-US" sz="1600" kern="1200" dirty="0"/>
        </a:p>
      </dsp:txBody>
      <dsp:txXfrm>
        <a:off x="7072020" y="3487194"/>
        <a:ext cx="2645126" cy="164235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B8CC46-DECA-4A12-BEEF-D4709A37B9B3}">
      <dsp:nvSpPr>
        <dsp:cNvPr id="0" name=""/>
        <dsp:cNvSpPr/>
      </dsp:nvSpPr>
      <dsp:spPr>
        <a:xfrm>
          <a:off x="1139653" y="227097"/>
          <a:ext cx="1837687" cy="183768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17E99D-8819-40B4-B22C-D948358B5344}">
      <dsp:nvSpPr>
        <dsp:cNvPr id="0" name=""/>
        <dsp:cNvSpPr/>
      </dsp:nvSpPr>
      <dsp:spPr>
        <a:xfrm>
          <a:off x="16621" y="2563336"/>
          <a:ext cx="4083750" cy="987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GB" sz="1800" kern="1200" dirty="0"/>
            <a:t>A link to our SEND policy on our website can </a:t>
          </a:r>
          <a:r>
            <a:rPr lang="en-GB" sz="1800" kern="1200"/>
            <a:t>be found </a:t>
          </a:r>
          <a:r>
            <a:rPr lang="en-GB" sz="1800" kern="1200">
              <a:hlinkClick xmlns:r="http://schemas.openxmlformats.org/officeDocument/2006/relationships" r:id="rId2"/>
            </a:rPr>
            <a:t>here</a:t>
          </a:r>
          <a:endParaRPr lang="en-US" sz="1800" kern="1200" dirty="0"/>
        </a:p>
      </dsp:txBody>
      <dsp:txXfrm>
        <a:off x="16621" y="2563336"/>
        <a:ext cx="4083750" cy="987187"/>
      </dsp:txXfrm>
    </dsp:sp>
    <dsp:sp modelId="{604006EE-6418-490C-87D7-8E90D25EDF03}">
      <dsp:nvSpPr>
        <dsp:cNvPr id="0" name=""/>
        <dsp:cNvSpPr/>
      </dsp:nvSpPr>
      <dsp:spPr>
        <a:xfrm>
          <a:off x="5938059" y="227097"/>
          <a:ext cx="1837687" cy="183768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408989-BD5A-4DDC-8288-9A10349E7AA8}">
      <dsp:nvSpPr>
        <dsp:cNvPr id="0" name=""/>
        <dsp:cNvSpPr/>
      </dsp:nvSpPr>
      <dsp:spPr>
        <a:xfrm>
          <a:off x="4815028" y="2563336"/>
          <a:ext cx="4083750" cy="987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GB" sz="1400" kern="1200" dirty="0"/>
            <a:t>Ormiston Cliff Park Primary Academy follows the Special Educational Needs Code of Practice 0-25 years  </a:t>
          </a:r>
          <a:r>
            <a:rPr lang="en-GB" sz="1100" kern="1200" dirty="0">
              <a:hlinkClick xmlns:r="http://schemas.openxmlformats.org/officeDocument/2006/relationships" r:id="rId4"/>
            </a:rPr>
            <a:t>SEND_Code_of_Practice_January_2015.pdf (publishing.service.gov.uk)</a:t>
          </a:r>
          <a:endParaRPr lang="en-US" sz="1100" kern="1200" dirty="0"/>
        </a:p>
      </dsp:txBody>
      <dsp:txXfrm>
        <a:off x="4815028" y="2563336"/>
        <a:ext cx="4083750" cy="98718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927299B-BC6A-4C59-9850-17464BF955B5}"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97A3D445-11D2-4B3C-B805-EF8E1119B056}" type="slidenum">
              <a:rPr lang="en-GB" smtClean="0"/>
              <a:t>‹#›</a:t>
            </a:fld>
            <a:endParaRPr lang="en-GB"/>
          </a:p>
        </p:txBody>
      </p:sp>
    </p:spTree>
    <p:extLst>
      <p:ext uri="{BB962C8B-B14F-4D97-AF65-F5344CB8AC3E}">
        <p14:creationId xmlns:p14="http://schemas.microsoft.com/office/powerpoint/2010/main" val="4257363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27299B-BC6A-4C59-9850-17464BF955B5}"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7A3D445-11D2-4B3C-B805-EF8E1119B056}" type="slidenum">
              <a:rPr lang="en-GB" smtClean="0"/>
              <a:t>‹#›</a:t>
            </a:fld>
            <a:endParaRPr lang="en-GB"/>
          </a:p>
        </p:txBody>
      </p:sp>
    </p:spTree>
    <p:extLst>
      <p:ext uri="{BB962C8B-B14F-4D97-AF65-F5344CB8AC3E}">
        <p14:creationId xmlns:p14="http://schemas.microsoft.com/office/powerpoint/2010/main" val="2709663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27299B-BC6A-4C59-9850-17464BF955B5}"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7A3D445-11D2-4B3C-B805-EF8E1119B056}" type="slidenum">
              <a:rPr lang="en-GB" smtClean="0"/>
              <a:t>‹#›</a:t>
            </a:fld>
            <a:endParaRPr lang="en-GB"/>
          </a:p>
        </p:txBody>
      </p:sp>
    </p:spTree>
    <p:extLst>
      <p:ext uri="{BB962C8B-B14F-4D97-AF65-F5344CB8AC3E}">
        <p14:creationId xmlns:p14="http://schemas.microsoft.com/office/powerpoint/2010/main" val="2935705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27299B-BC6A-4C59-9850-17464BF955B5}" type="datetimeFigureOut">
              <a:rPr lang="en-GB" smtClean="0"/>
              <a:t>08/10/2026</a:t>
            </a:fld>
            <a:endParaRPr lang="en-GB"/>
          </a:p>
        </p:txBody>
      </p:sp>
      <p:sp>
        <p:nvSpPr>
          <p:cNvPr id="6" name="Footer Placeholder 5"/>
          <p:cNvSpPr>
            <a:spLocks noGrp="1"/>
          </p:cNvSpPr>
          <p:nvPr>
            <p:ph type="ftr" sz="quarter" idx="11"/>
          </p:nvPr>
        </p:nvSpPr>
        <p:spPr/>
        <p:txBody>
          <a:bodyPr/>
          <a:lstStyle/>
          <a:p>
            <a:endParaRPr lang="en-GB"/>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97A3D445-11D2-4B3C-B805-EF8E1119B056}" type="slidenum">
              <a:rPr lang="en-GB" smtClean="0"/>
              <a:t>‹#›</a:t>
            </a:fld>
            <a:endParaRPr lang="en-GB"/>
          </a:p>
        </p:txBody>
      </p:sp>
    </p:spTree>
    <p:extLst>
      <p:ext uri="{BB962C8B-B14F-4D97-AF65-F5344CB8AC3E}">
        <p14:creationId xmlns:p14="http://schemas.microsoft.com/office/powerpoint/2010/main" val="360551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927299B-BC6A-4C59-9850-17464BF955B5}" type="datetimeFigureOut">
              <a:rPr lang="en-GB" smtClean="0"/>
              <a:t>08/10/2026</a:t>
            </a:fld>
            <a:endParaRPr lang="en-GB"/>
          </a:p>
        </p:txBody>
      </p:sp>
      <p:sp>
        <p:nvSpPr>
          <p:cNvPr id="8" name="Footer Placeholder 7"/>
          <p:cNvSpPr>
            <a:spLocks noGrp="1"/>
          </p:cNvSpPr>
          <p:nvPr>
            <p:ph type="ftr" sz="quarter" idx="11"/>
          </p:nvPr>
        </p:nvSpPr>
        <p:spPr/>
        <p:txBody>
          <a:bodyPr/>
          <a:lstStyle/>
          <a:p>
            <a:endParaRPr lang="en-GB"/>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97A3D445-11D2-4B3C-B805-EF8E1119B056}" type="slidenum">
              <a:rPr lang="en-GB" smtClean="0"/>
              <a:t>‹#›</a:t>
            </a:fld>
            <a:endParaRPr lang="en-GB"/>
          </a:p>
        </p:txBody>
      </p:sp>
    </p:spTree>
    <p:extLst>
      <p:ext uri="{BB962C8B-B14F-4D97-AF65-F5344CB8AC3E}">
        <p14:creationId xmlns:p14="http://schemas.microsoft.com/office/powerpoint/2010/main" val="379154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927299B-BC6A-4C59-9850-17464BF955B5}" type="datetimeFigureOut">
              <a:rPr lang="en-GB" smtClean="0"/>
              <a:t>08/10/2026</a:t>
            </a:fld>
            <a:endParaRPr lang="en-GB"/>
          </a:p>
        </p:txBody>
      </p:sp>
      <p:sp>
        <p:nvSpPr>
          <p:cNvPr id="4" name="Footer Placeholder 3"/>
          <p:cNvSpPr>
            <a:spLocks noGrp="1"/>
          </p:cNvSpPr>
          <p:nvPr>
            <p:ph type="ftr" sz="quarter" idx="11"/>
          </p:nvPr>
        </p:nvSpPr>
        <p:spPr/>
        <p:txBody>
          <a:bodyPr/>
          <a:lstStyle/>
          <a:p>
            <a:endParaRPr lang="en-GB"/>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7A3D445-11D2-4B3C-B805-EF8E1119B056}" type="slidenum">
              <a:rPr lang="en-GB" smtClean="0"/>
              <a:t>‹#›</a:t>
            </a:fld>
            <a:endParaRPr lang="en-GB"/>
          </a:p>
        </p:txBody>
      </p:sp>
    </p:spTree>
    <p:extLst>
      <p:ext uri="{BB962C8B-B14F-4D97-AF65-F5344CB8AC3E}">
        <p14:creationId xmlns:p14="http://schemas.microsoft.com/office/powerpoint/2010/main" val="1939326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27299B-BC6A-4C59-9850-17464BF955B5}" type="datetimeFigureOut">
              <a:rPr lang="en-GB" smtClean="0"/>
              <a:t>08/10/2026</a:t>
            </a:fld>
            <a:endParaRPr lang="en-GB"/>
          </a:p>
        </p:txBody>
      </p:sp>
      <p:sp>
        <p:nvSpPr>
          <p:cNvPr id="3" name="Footer Placeholder 2"/>
          <p:cNvSpPr>
            <a:spLocks noGrp="1"/>
          </p:cNvSpPr>
          <p:nvPr>
            <p:ph type="ftr" sz="quarter" idx="11"/>
          </p:nvPr>
        </p:nvSpPr>
        <p:spPr/>
        <p:txBody>
          <a:bodyPr/>
          <a:lstStyle/>
          <a:p>
            <a:endParaRPr lang="en-GB"/>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97A3D445-11D2-4B3C-B805-EF8E1119B056}" type="slidenum">
              <a:rPr lang="en-GB" smtClean="0"/>
              <a:t>‹#›</a:t>
            </a:fld>
            <a:endParaRPr lang="en-GB"/>
          </a:p>
        </p:txBody>
      </p:sp>
    </p:spTree>
    <p:extLst>
      <p:ext uri="{BB962C8B-B14F-4D97-AF65-F5344CB8AC3E}">
        <p14:creationId xmlns:p14="http://schemas.microsoft.com/office/powerpoint/2010/main" val="481536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927299B-BC6A-4C59-9850-17464BF955B5}" type="datetimeFigureOut">
              <a:rPr lang="en-GB" smtClean="0"/>
              <a:t>08/10/2026</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97A3D445-11D2-4B3C-B805-EF8E1119B056}" type="slidenum">
              <a:rPr lang="en-GB" smtClean="0"/>
              <a:t>‹#›</a:t>
            </a:fld>
            <a:endParaRPr lang="en-GB"/>
          </a:p>
        </p:txBody>
      </p:sp>
    </p:spTree>
    <p:extLst>
      <p:ext uri="{BB962C8B-B14F-4D97-AF65-F5344CB8AC3E}">
        <p14:creationId xmlns:p14="http://schemas.microsoft.com/office/powerpoint/2010/main" val="3102239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927299B-BC6A-4C59-9850-17464BF955B5}" type="datetimeFigureOut">
              <a:rPr lang="en-GB" smtClean="0"/>
              <a:t>08/10/2026</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7A3D445-11D2-4B3C-B805-EF8E1119B056}" type="slidenum">
              <a:rPr lang="en-GB" smtClean="0"/>
              <a:t>‹#›</a:t>
            </a:fld>
            <a:endParaRPr lang="en-GB"/>
          </a:p>
        </p:txBody>
      </p:sp>
    </p:spTree>
    <p:extLst>
      <p:ext uri="{BB962C8B-B14F-4D97-AF65-F5344CB8AC3E}">
        <p14:creationId xmlns:p14="http://schemas.microsoft.com/office/powerpoint/2010/main" val="6549888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27299B-BC6A-4C59-9850-17464BF955B5}"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7A3D445-11D2-4B3C-B805-EF8E1119B056}" type="slidenum">
              <a:rPr lang="en-GB" smtClean="0"/>
              <a:t>‹#›</a:t>
            </a:fld>
            <a:endParaRPr lang="en-GB"/>
          </a:p>
        </p:txBody>
      </p:sp>
    </p:spTree>
    <p:extLst>
      <p:ext uri="{BB962C8B-B14F-4D97-AF65-F5344CB8AC3E}">
        <p14:creationId xmlns:p14="http://schemas.microsoft.com/office/powerpoint/2010/main" val="3934269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27299B-BC6A-4C59-9850-17464BF955B5}"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7A3D445-11D2-4B3C-B805-EF8E1119B056}" type="slidenum">
              <a:rPr lang="en-GB" smtClean="0"/>
              <a:t>‹#›</a:t>
            </a:fld>
            <a:endParaRPr lang="en-GB"/>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515953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927299B-BC6A-4C59-9850-17464BF955B5}" type="datetimeFigureOut">
              <a:rPr lang="en-GB" smtClean="0"/>
              <a:t>08/10/2026</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7A3D445-11D2-4B3C-B805-EF8E1119B056}" type="slidenum">
              <a:rPr lang="en-GB" smtClean="0"/>
              <a:t>‹#›</a:t>
            </a:fld>
            <a:endParaRPr lang="en-GB"/>
          </a:p>
        </p:txBody>
      </p:sp>
    </p:spTree>
    <p:extLst>
      <p:ext uri="{BB962C8B-B14F-4D97-AF65-F5344CB8AC3E}">
        <p14:creationId xmlns:p14="http://schemas.microsoft.com/office/powerpoint/2010/main" val="2446340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927299B-BC6A-4C59-9850-17464BF955B5}" type="datetimeFigureOut">
              <a:rPr lang="en-GB" smtClean="0"/>
              <a:t>08/10/2026</a:t>
            </a:fld>
            <a:endParaRPr lang="en-GB"/>
          </a:p>
        </p:txBody>
      </p:sp>
      <p:sp>
        <p:nvSpPr>
          <p:cNvPr id="6" name="Footer Placeholder 5"/>
          <p:cNvSpPr>
            <a:spLocks noGrp="1"/>
          </p:cNvSpPr>
          <p:nvPr>
            <p:ph type="ftr" sz="quarter" idx="11"/>
          </p:nvPr>
        </p:nvSpPr>
        <p:spPr/>
        <p:txBody>
          <a:bodyPr/>
          <a:lstStyle/>
          <a:p>
            <a:endParaRPr lang="en-GB"/>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7A3D445-11D2-4B3C-B805-EF8E1119B056}" type="slidenum">
              <a:rPr lang="en-GB" smtClean="0"/>
              <a:t>‹#›</a:t>
            </a:fld>
            <a:endParaRPr lang="en-GB"/>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199652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927299B-BC6A-4C59-9850-17464BF955B5}" type="datetimeFigureOut">
              <a:rPr lang="en-GB" smtClean="0"/>
              <a:t>08/10/2026</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7A3D445-11D2-4B3C-B805-EF8E1119B056}" type="slidenum">
              <a:rPr lang="en-GB" smtClean="0"/>
              <a:t>‹#›</a:t>
            </a:fld>
            <a:endParaRPr lang="en-GB"/>
          </a:p>
        </p:txBody>
      </p:sp>
    </p:spTree>
    <p:extLst>
      <p:ext uri="{BB962C8B-B14F-4D97-AF65-F5344CB8AC3E}">
        <p14:creationId xmlns:p14="http://schemas.microsoft.com/office/powerpoint/2010/main" val="37445468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27299B-BC6A-4C59-9850-17464BF955B5}"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7A3D445-11D2-4B3C-B805-EF8E1119B056}" type="slidenum">
              <a:rPr lang="en-GB" smtClean="0"/>
              <a:t>‹#›</a:t>
            </a:fld>
            <a:endParaRPr lang="en-GB"/>
          </a:p>
        </p:txBody>
      </p:sp>
    </p:spTree>
    <p:extLst>
      <p:ext uri="{BB962C8B-B14F-4D97-AF65-F5344CB8AC3E}">
        <p14:creationId xmlns:p14="http://schemas.microsoft.com/office/powerpoint/2010/main" val="16950444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27299B-BC6A-4C59-9850-17464BF955B5}"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7A3D445-11D2-4B3C-B805-EF8E1119B056}" type="slidenum">
              <a:rPr lang="en-GB" smtClean="0"/>
              <a:t>‹#›</a:t>
            </a:fld>
            <a:endParaRPr lang="en-GB"/>
          </a:p>
        </p:txBody>
      </p:sp>
    </p:spTree>
    <p:extLst>
      <p:ext uri="{BB962C8B-B14F-4D97-AF65-F5344CB8AC3E}">
        <p14:creationId xmlns:p14="http://schemas.microsoft.com/office/powerpoint/2010/main" val="2968010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927299B-BC6A-4C59-9850-17464BF955B5}" type="datetimeFigureOut">
              <a:rPr lang="en-GB" smtClean="0"/>
              <a:t>08/10/2026</a:t>
            </a:fld>
            <a:endParaRPr lang="en-GB"/>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97A3D445-11D2-4B3C-B805-EF8E1119B056}" type="slidenum">
              <a:rPr lang="en-GB" smtClean="0"/>
              <a:t>‹#›</a:t>
            </a:fld>
            <a:endParaRPr lang="en-GB"/>
          </a:p>
        </p:txBody>
      </p:sp>
    </p:spTree>
    <p:extLst>
      <p:ext uri="{BB962C8B-B14F-4D97-AF65-F5344CB8AC3E}">
        <p14:creationId xmlns:p14="http://schemas.microsoft.com/office/powerpoint/2010/main" val="93848361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mailto:j.upton@ohacademy.co.uk"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s://www.autism-anglia.org.uk/" TargetMode="External"/><Relationship Id="rId3" Type="http://schemas.openxmlformats.org/officeDocument/2006/relationships/hyperlink" Target="https://www.bdadyslexia.org.uk/" TargetMode="External"/><Relationship Id="rId7" Type="http://schemas.openxmlformats.org/officeDocument/2006/relationships/hyperlink" Target="https://www.kids.org.uk/sendiass-home/#:~:text=SENDIASS%20stands%20for%20Special%20Educational%20Needs%20and%20Disabilities" TargetMode="External"/><Relationship Id="rId2" Type="http://schemas.openxmlformats.org/officeDocument/2006/relationships/hyperlink" Target="https://family-action.org.uk/#:~:text=Through%20change,%20challenge%20and%20crisis,%20Family%20Action%20is" TargetMode="External"/><Relationship Id="rId1" Type="http://schemas.openxmlformats.org/officeDocument/2006/relationships/slideLayout" Target="../slideLayouts/slideLayout2.xml"/><Relationship Id="rId6" Type="http://schemas.openxmlformats.org/officeDocument/2006/relationships/hyperlink" Target="https://www.nansa.org.uk/sensational-families/" TargetMode="External"/><Relationship Id="rId5" Type="http://schemas.openxmlformats.org/officeDocument/2006/relationships/hyperlink" Target="https://www.nansa.org.uk/" TargetMode="External"/><Relationship Id="rId4" Type="http://schemas.openxmlformats.org/officeDocument/2006/relationships/hyperlink" Target="http://www.sunbeamsplay.org.uk/" TargetMode="External"/><Relationship Id="rId9"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ocppa.co.uk/admin/wp-content/uploads/sites/31/2026/09/Complaints-Policy-2026.pdf"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2422E-43BB-6EE1-83E4-F5943DF69B72}"/>
              </a:ext>
            </a:extLst>
          </p:cNvPr>
          <p:cNvSpPr>
            <a:spLocks noGrp="1"/>
          </p:cNvSpPr>
          <p:nvPr>
            <p:ph type="ctrTitle"/>
          </p:nvPr>
        </p:nvSpPr>
        <p:spPr/>
        <p:txBody>
          <a:bodyPr/>
          <a:lstStyle/>
          <a:p>
            <a:r>
              <a:rPr lang="en-GB" dirty="0"/>
              <a:t>Ormiston Cliff Park primary  Academy</a:t>
            </a:r>
          </a:p>
        </p:txBody>
      </p:sp>
      <p:sp>
        <p:nvSpPr>
          <p:cNvPr id="3" name="Subtitle 2">
            <a:extLst>
              <a:ext uri="{FF2B5EF4-FFF2-40B4-BE49-F238E27FC236}">
                <a16:creationId xmlns:a16="http://schemas.microsoft.com/office/drawing/2014/main" id="{480AC422-C60C-597B-ACCC-ABFAF6DF85AD}"/>
              </a:ext>
            </a:extLst>
          </p:cNvPr>
          <p:cNvSpPr>
            <a:spLocks noGrp="1"/>
          </p:cNvSpPr>
          <p:nvPr>
            <p:ph type="subTitle" idx="1"/>
          </p:nvPr>
        </p:nvSpPr>
        <p:spPr/>
        <p:txBody>
          <a:bodyPr/>
          <a:lstStyle/>
          <a:p>
            <a:r>
              <a:rPr lang="en-GB" dirty="0"/>
              <a:t>SEN Information Report</a:t>
            </a:r>
          </a:p>
          <a:p>
            <a:r>
              <a:rPr lang="en-GB" dirty="0"/>
              <a:t>2026/2027</a:t>
            </a:r>
          </a:p>
        </p:txBody>
      </p:sp>
      <p:pic>
        <p:nvPicPr>
          <p:cNvPr id="5" name="Picture 4" descr="A close-up of a logo&#10;&#10;Description automatically generated">
            <a:extLst>
              <a:ext uri="{FF2B5EF4-FFF2-40B4-BE49-F238E27FC236}">
                <a16:creationId xmlns:a16="http://schemas.microsoft.com/office/drawing/2014/main" id="{92271D31-4C42-1D80-132E-F02586FF8E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182" y="0"/>
            <a:ext cx="2568163" cy="723963"/>
          </a:xfrm>
          <a:prstGeom prst="rect">
            <a:avLst/>
          </a:prstGeom>
        </p:spPr>
      </p:pic>
    </p:spTree>
    <p:extLst>
      <p:ext uri="{BB962C8B-B14F-4D97-AF65-F5344CB8AC3E}">
        <p14:creationId xmlns:p14="http://schemas.microsoft.com/office/powerpoint/2010/main" val="19719060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48EF4-815C-F79B-A3E0-4FCCE707E53F}"/>
              </a:ext>
            </a:extLst>
          </p:cNvPr>
          <p:cNvSpPr>
            <a:spLocks noGrp="1"/>
          </p:cNvSpPr>
          <p:nvPr>
            <p:ph type="title"/>
          </p:nvPr>
        </p:nvSpPr>
        <p:spPr>
          <a:xfrm>
            <a:off x="3942583" y="-29571"/>
            <a:ext cx="8534400" cy="1507067"/>
          </a:xfrm>
        </p:spPr>
        <p:txBody>
          <a:bodyPr/>
          <a:lstStyle/>
          <a:p>
            <a:r>
              <a:rPr lang="en-GB" dirty="0"/>
              <a:t>Types of SEND</a:t>
            </a:r>
          </a:p>
        </p:txBody>
      </p:sp>
      <p:graphicFrame>
        <p:nvGraphicFramePr>
          <p:cNvPr id="5" name="Table 4">
            <a:extLst>
              <a:ext uri="{FF2B5EF4-FFF2-40B4-BE49-F238E27FC236}">
                <a16:creationId xmlns:a16="http://schemas.microsoft.com/office/drawing/2014/main" id="{9F207523-8F24-E04C-C906-62ADD6844CF6}"/>
              </a:ext>
            </a:extLst>
          </p:cNvPr>
          <p:cNvGraphicFramePr>
            <a:graphicFrameLocks noGrp="1"/>
          </p:cNvGraphicFramePr>
          <p:nvPr>
            <p:extLst>
              <p:ext uri="{D42A27DB-BD31-4B8C-83A1-F6EECF244321}">
                <p14:modId xmlns:p14="http://schemas.microsoft.com/office/powerpoint/2010/main" val="217732832"/>
              </p:ext>
            </p:extLst>
          </p:nvPr>
        </p:nvGraphicFramePr>
        <p:xfrm>
          <a:off x="1809872" y="1618488"/>
          <a:ext cx="8128000" cy="155956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617683512"/>
                    </a:ext>
                  </a:extLst>
                </a:gridCol>
                <a:gridCol w="4064000">
                  <a:extLst>
                    <a:ext uri="{9D8B030D-6E8A-4147-A177-3AD203B41FA5}">
                      <a16:colId xmlns:a16="http://schemas.microsoft.com/office/drawing/2014/main" val="1300838372"/>
                    </a:ext>
                  </a:extLst>
                </a:gridCol>
              </a:tblGrid>
              <a:tr h="370840">
                <a:tc>
                  <a:txBody>
                    <a:bodyPr/>
                    <a:lstStyle/>
                    <a:p>
                      <a:r>
                        <a:rPr lang="en-GB" dirty="0"/>
                        <a:t>Communication and Interaction</a:t>
                      </a:r>
                    </a:p>
                  </a:txBody>
                  <a:tcPr/>
                </a:tc>
                <a:tc>
                  <a:txBody>
                    <a:bodyPr/>
                    <a:lstStyle/>
                    <a:p>
                      <a:r>
                        <a:rPr lang="en-GB" dirty="0"/>
                        <a:t>Cognition and learning</a:t>
                      </a:r>
                    </a:p>
                  </a:txBody>
                  <a:tcPr/>
                </a:tc>
                <a:extLst>
                  <a:ext uri="{0D108BD9-81ED-4DB2-BD59-A6C34878D82A}">
                    <a16:rowId xmlns:a16="http://schemas.microsoft.com/office/drawing/2014/main" val="2115420174"/>
                  </a:ext>
                </a:extLst>
              </a:tr>
              <a:tr h="370840">
                <a:tc>
                  <a:txBody>
                    <a:bodyPr/>
                    <a:lstStyle/>
                    <a:p>
                      <a:r>
                        <a:rPr lang="en-GB" dirty="0"/>
                        <a:t>Autism</a:t>
                      </a:r>
                    </a:p>
                    <a:p>
                      <a:r>
                        <a:rPr lang="en-GB" dirty="0"/>
                        <a:t>Speech and language difficulties</a:t>
                      </a:r>
                    </a:p>
                    <a:p>
                      <a:r>
                        <a:rPr lang="en-GB" dirty="0"/>
                        <a:t>Social interaction difficulties</a:t>
                      </a:r>
                    </a:p>
                  </a:txBody>
                  <a:tcPr/>
                </a:tc>
                <a:tc>
                  <a:txBody>
                    <a:bodyPr/>
                    <a:lstStyle/>
                    <a:p>
                      <a:r>
                        <a:rPr lang="en-GB" dirty="0"/>
                        <a:t>Specific learning difficulties e.g. dyslexia</a:t>
                      </a:r>
                    </a:p>
                    <a:p>
                      <a:r>
                        <a:rPr lang="en-GB" dirty="0"/>
                        <a:t>Moderate learning difficulties</a:t>
                      </a:r>
                    </a:p>
                    <a:p>
                      <a:r>
                        <a:rPr lang="en-GB" dirty="0"/>
                        <a:t>Chromosomal differences</a:t>
                      </a:r>
                    </a:p>
                  </a:txBody>
                  <a:tcPr/>
                </a:tc>
                <a:extLst>
                  <a:ext uri="{0D108BD9-81ED-4DB2-BD59-A6C34878D82A}">
                    <a16:rowId xmlns:a16="http://schemas.microsoft.com/office/drawing/2014/main" val="2110786983"/>
                  </a:ext>
                </a:extLst>
              </a:tr>
            </a:tbl>
          </a:graphicData>
        </a:graphic>
      </p:graphicFrame>
      <p:graphicFrame>
        <p:nvGraphicFramePr>
          <p:cNvPr id="6" name="Table 5">
            <a:extLst>
              <a:ext uri="{FF2B5EF4-FFF2-40B4-BE49-F238E27FC236}">
                <a16:creationId xmlns:a16="http://schemas.microsoft.com/office/drawing/2014/main" id="{7D06E489-16B1-24A8-BACC-EF0FEDF58402}"/>
              </a:ext>
            </a:extLst>
          </p:cNvPr>
          <p:cNvGraphicFramePr>
            <a:graphicFrameLocks noGrp="1"/>
          </p:cNvGraphicFramePr>
          <p:nvPr>
            <p:extLst>
              <p:ext uri="{D42A27DB-BD31-4B8C-83A1-F6EECF244321}">
                <p14:modId xmlns:p14="http://schemas.microsoft.com/office/powerpoint/2010/main" val="1233150744"/>
              </p:ext>
            </p:extLst>
          </p:nvPr>
        </p:nvGraphicFramePr>
        <p:xfrm>
          <a:off x="1809872" y="4113547"/>
          <a:ext cx="8128000" cy="155448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831396574"/>
                    </a:ext>
                  </a:extLst>
                </a:gridCol>
                <a:gridCol w="4064000">
                  <a:extLst>
                    <a:ext uri="{9D8B030D-6E8A-4147-A177-3AD203B41FA5}">
                      <a16:colId xmlns:a16="http://schemas.microsoft.com/office/drawing/2014/main" val="231059041"/>
                    </a:ext>
                  </a:extLst>
                </a:gridCol>
              </a:tblGrid>
              <a:tr h="370840">
                <a:tc>
                  <a:txBody>
                    <a:bodyPr/>
                    <a:lstStyle/>
                    <a:p>
                      <a:r>
                        <a:rPr lang="en-GB" dirty="0"/>
                        <a:t>Social, Emotional and Mental Health (SEMH)</a:t>
                      </a:r>
                    </a:p>
                  </a:txBody>
                  <a:tcPr/>
                </a:tc>
                <a:tc>
                  <a:txBody>
                    <a:bodyPr/>
                    <a:lstStyle/>
                    <a:p>
                      <a:r>
                        <a:rPr lang="en-GB" dirty="0"/>
                        <a:t>Sensory and / or physical needs</a:t>
                      </a:r>
                    </a:p>
                  </a:txBody>
                  <a:tcPr/>
                </a:tc>
                <a:extLst>
                  <a:ext uri="{0D108BD9-81ED-4DB2-BD59-A6C34878D82A}">
                    <a16:rowId xmlns:a16="http://schemas.microsoft.com/office/drawing/2014/main" val="2700225981"/>
                  </a:ext>
                </a:extLst>
              </a:tr>
              <a:tr h="370840">
                <a:tc>
                  <a:txBody>
                    <a:bodyPr/>
                    <a:lstStyle/>
                    <a:p>
                      <a:r>
                        <a:rPr lang="en-GB" dirty="0"/>
                        <a:t>ADHD</a:t>
                      </a:r>
                    </a:p>
                    <a:p>
                      <a:r>
                        <a:rPr lang="en-GB" dirty="0"/>
                        <a:t>Attachment disorder</a:t>
                      </a:r>
                    </a:p>
                    <a:p>
                      <a:r>
                        <a:rPr lang="en-GB" dirty="0"/>
                        <a:t>Mental health conditions</a:t>
                      </a:r>
                    </a:p>
                  </a:txBody>
                  <a:tcPr/>
                </a:tc>
                <a:tc>
                  <a:txBody>
                    <a:bodyPr/>
                    <a:lstStyle/>
                    <a:p>
                      <a:r>
                        <a:rPr lang="en-GB" dirty="0"/>
                        <a:t>Vision / hearing difficulties</a:t>
                      </a:r>
                    </a:p>
                    <a:p>
                      <a:r>
                        <a:rPr lang="en-GB" dirty="0"/>
                        <a:t>Motor skill difficulties</a:t>
                      </a:r>
                    </a:p>
                    <a:p>
                      <a:r>
                        <a:rPr lang="en-GB" dirty="0"/>
                        <a:t>Physical needs</a:t>
                      </a:r>
                    </a:p>
                  </a:txBody>
                  <a:tcPr/>
                </a:tc>
                <a:extLst>
                  <a:ext uri="{0D108BD9-81ED-4DB2-BD59-A6C34878D82A}">
                    <a16:rowId xmlns:a16="http://schemas.microsoft.com/office/drawing/2014/main" val="842836739"/>
                  </a:ext>
                </a:extLst>
              </a:tr>
            </a:tbl>
          </a:graphicData>
        </a:graphic>
      </p:graphicFrame>
      <p:pic>
        <p:nvPicPr>
          <p:cNvPr id="8" name="Picture 7" descr="A close-up of a logo&#10;&#10;Description automatically generated">
            <a:extLst>
              <a:ext uri="{FF2B5EF4-FFF2-40B4-BE49-F238E27FC236}">
                <a16:creationId xmlns:a16="http://schemas.microsoft.com/office/drawing/2014/main" id="{CE42E281-8C1D-6DEB-06CB-0EF0BA60BE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750" y="0"/>
            <a:ext cx="2568163" cy="723963"/>
          </a:xfrm>
          <a:prstGeom prst="rect">
            <a:avLst/>
          </a:prstGeom>
        </p:spPr>
      </p:pic>
    </p:spTree>
    <p:extLst>
      <p:ext uri="{BB962C8B-B14F-4D97-AF65-F5344CB8AC3E}">
        <p14:creationId xmlns:p14="http://schemas.microsoft.com/office/powerpoint/2010/main" val="2376508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EC886F7-C61B-BCB6-F4C1-78BAA937EC4D}"/>
              </a:ext>
            </a:extLst>
          </p:cNvPr>
          <p:cNvSpPr txBox="1"/>
          <p:nvPr/>
        </p:nvSpPr>
        <p:spPr>
          <a:xfrm>
            <a:off x="1409700" y="978408"/>
            <a:ext cx="9372600" cy="923330"/>
          </a:xfrm>
          <a:prstGeom prst="rect">
            <a:avLst/>
          </a:prstGeom>
          <a:noFill/>
        </p:spPr>
        <p:txBody>
          <a:bodyPr wrap="square" rtlCol="0">
            <a:spAutoFit/>
          </a:bodyPr>
          <a:lstStyle/>
          <a:p>
            <a:r>
              <a:rPr lang="en-GB" dirty="0"/>
              <a:t>This table shows the number of children at Cliff Park who have been identified as having Special Educational Needs (SEND). This data was correct as of October 2026.</a:t>
            </a:r>
          </a:p>
        </p:txBody>
      </p:sp>
      <p:graphicFrame>
        <p:nvGraphicFramePr>
          <p:cNvPr id="9" name="Table 8">
            <a:extLst>
              <a:ext uri="{FF2B5EF4-FFF2-40B4-BE49-F238E27FC236}">
                <a16:creationId xmlns:a16="http://schemas.microsoft.com/office/drawing/2014/main" id="{F7DE79E4-89D9-A348-AD64-2A8E3C44E456}"/>
              </a:ext>
            </a:extLst>
          </p:cNvPr>
          <p:cNvGraphicFramePr>
            <a:graphicFrameLocks noGrp="1"/>
          </p:cNvGraphicFramePr>
          <p:nvPr>
            <p:extLst>
              <p:ext uri="{D42A27DB-BD31-4B8C-83A1-F6EECF244321}">
                <p14:modId xmlns:p14="http://schemas.microsoft.com/office/powerpoint/2010/main" val="1093862689"/>
              </p:ext>
            </p:extLst>
          </p:nvPr>
        </p:nvGraphicFramePr>
        <p:xfrm>
          <a:off x="1893824" y="1901738"/>
          <a:ext cx="8128000" cy="394716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1956650647"/>
                    </a:ext>
                  </a:extLst>
                </a:gridCol>
                <a:gridCol w="2032000">
                  <a:extLst>
                    <a:ext uri="{9D8B030D-6E8A-4147-A177-3AD203B41FA5}">
                      <a16:colId xmlns:a16="http://schemas.microsoft.com/office/drawing/2014/main" val="1560513659"/>
                    </a:ext>
                  </a:extLst>
                </a:gridCol>
                <a:gridCol w="2032000">
                  <a:extLst>
                    <a:ext uri="{9D8B030D-6E8A-4147-A177-3AD203B41FA5}">
                      <a16:colId xmlns:a16="http://schemas.microsoft.com/office/drawing/2014/main" val="1838644926"/>
                    </a:ext>
                  </a:extLst>
                </a:gridCol>
                <a:gridCol w="2032000">
                  <a:extLst>
                    <a:ext uri="{9D8B030D-6E8A-4147-A177-3AD203B41FA5}">
                      <a16:colId xmlns:a16="http://schemas.microsoft.com/office/drawing/2014/main" val="969928923"/>
                    </a:ext>
                  </a:extLst>
                </a:gridCol>
              </a:tblGrid>
              <a:tr h="370840">
                <a:tc>
                  <a:txBody>
                    <a:bodyPr/>
                    <a:lstStyle/>
                    <a:p>
                      <a:r>
                        <a:rPr lang="en-GB" dirty="0"/>
                        <a:t>Need</a:t>
                      </a:r>
                    </a:p>
                  </a:txBody>
                  <a:tcPr/>
                </a:tc>
                <a:tc>
                  <a:txBody>
                    <a:bodyPr/>
                    <a:lstStyle/>
                    <a:p>
                      <a:r>
                        <a:rPr lang="en-GB" dirty="0"/>
                        <a:t>Number</a:t>
                      </a:r>
                    </a:p>
                  </a:txBody>
                  <a:tcPr/>
                </a:tc>
                <a:tc>
                  <a:txBody>
                    <a:bodyPr/>
                    <a:lstStyle/>
                    <a:p>
                      <a:r>
                        <a:rPr lang="en-GB" dirty="0"/>
                        <a:t>% of school</a:t>
                      </a:r>
                    </a:p>
                  </a:txBody>
                  <a:tcPr/>
                </a:tc>
                <a:tc>
                  <a:txBody>
                    <a:bodyPr/>
                    <a:lstStyle/>
                    <a:p>
                      <a:r>
                        <a:rPr lang="en-GB" dirty="0"/>
                        <a:t>% of SEND pupils</a:t>
                      </a:r>
                    </a:p>
                  </a:txBody>
                  <a:tcPr/>
                </a:tc>
                <a:extLst>
                  <a:ext uri="{0D108BD9-81ED-4DB2-BD59-A6C34878D82A}">
                    <a16:rowId xmlns:a16="http://schemas.microsoft.com/office/drawing/2014/main" val="3824628843"/>
                  </a:ext>
                </a:extLst>
              </a:tr>
              <a:tr h="370840">
                <a:tc>
                  <a:txBody>
                    <a:bodyPr/>
                    <a:lstStyle/>
                    <a:p>
                      <a:r>
                        <a:rPr lang="en-GB" dirty="0"/>
                        <a:t>Communication and interaction</a:t>
                      </a:r>
                    </a:p>
                  </a:txBody>
                  <a:tcPr/>
                </a:tc>
                <a:tc>
                  <a:txBody>
                    <a:bodyPr/>
                    <a:lstStyle/>
                    <a:p>
                      <a:r>
                        <a:rPr lang="en-GB" dirty="0"/>
                        <a:t>38</a:t>
                      </a:r>
                    </a:p>
                  </a:txBody>
                  <a:tcPr/>
                </a:tc>
                <a:tc>
                  <a:txBody>
                    <a:bodyPr/>
                    <a:lstStyle/>
                    <a:p>
                      <a:r>
                        <a:rPr lang="en-GB" dirty="0"/>
                        <a:t>9.6%</a:t>
                      </a:r>
                    </a:p>
                  </a:txBody>
                  <a:tcPr/>
                </a:tc>
                <a:tc>
                  <a:txBody>
                    <a:bodyPr/>
                    <a:lstStyle/>
                    <a:p>
                      <a:r>
                        <a:rPr lang="en-GB" dirty="0"/>
                        <a:t>51%</a:t>
                      </a:r>
                    </a:p>
                  </a:txBody>
                  <a:tcPr/>
                </a:tc>
                <a:extLst>
                  <a:ext uri="{0D108BD9-81ED-4DB2-BD59-A6C34878D82A}">
                    <a16:rowId xmlns:a16="http://schemas.microsoft.com/office/drawing/2014/main" val="4148323212"/>
                  </a:ext>
                </a:extLst>
              </a:tr>
              <a:tr h="370840">
                <a:tc>
                  <a:txBody>
                    <a:bodyPr/>
                    <a:lstStyle/>
                    <a:p>
                      <a:r>
                        <a:rPr lang="en-GB" dirty="0"/>
                        <a:t>Cognition and learning</a:t>
                      </a:r>
                    </a:p>
                  </a:txBody>
                  <a:tcPr/>
                </a:tc>
                <a:tc>
                  <a:txBody>
                    <a:bodyPr/>
                    <a:lstStyle/>
                    <a:p>
                      <a:r>
                        <a:rPr lang="en-GB" dirty="0"/>
                        <a:t>13</a:t>
                      </a:r>
                    </a:p>
                  </a:txBody>
                  <a:tcPr/>
                </a:tc>
                <a:tc>
                  <a:txBody>
                    <a:bodyPr/>
                    <a:lstStyle/>
                    <a:p>
                      <a:r>
                        <a:rPr lang="en-GB" dirty="0"/>
                        <a:t>3.3%</a:t>
                      </a:r>
                    </a:p>
                  </a:txBody>
                  <a:tcPr/>
                </a:tc>
                <a:tc>
                  <a:txBody>
                    <a:bodyPr/>
                    <a:lstStyle/>
                    <a:p>
                      <a:r>
                        <a:rPr lang="en-GB" dirty="0"/>
                        <a:t>17.5%</a:t>
                      </a:r>
                    </a:p>
                  </a:txBody>
                  <a:tcPr/>
                </a:tc>
                <a:extLst>
                  <a:ext uri="{0D108BD9-81ED-4DB2-BD59-A6C34878D82A}">
                    <a16:rowId xmlns:a16="http://schemas.microsoft.com/office/drawing/2014/main" val="567222390"/>
                  </a:ext>
                </a:extLst>
              </a:tr>
              <a:tr h="370840">
                <a:tc>
                  <a:txBody>
                    <a:bodyPr/>
                    <a:lstStyle/>
                    <a:p>
                      <a:r>
                        <a:rPr lang="en-GB" dirty="0"/>
                        <a:t>Social, Emotional and Mental health</a:t>
                      </a:r>
                    </a:p>
                  </a:txBody>
                  <a:tcPr/>
                </a:tc>
                <a:tc>
                  <a:txBody>
                    <a:bodyPr/>
                    <a:lstStyle/>
                    <a:p>
                      <a:r>
                        <a:rPr lang="en-GB" dirty="0"/>
                        <a:t>17</a:t>
                      </a:r>
                    </a:p>
                  </a:txBody>
                  <a:tcPr/>
                </a:tc>
                <a:tc>
                  <a:txBody>
                    <a:bodyPr/>
                    <a:lstStyle/>
                    <a:p>
                      <a:r>
                        <a:rPr lang="en-GB" dirty="0"/>
                        <a:t>4.3%</a:t>
                      </a:r>
                    </a:p>
                  </a:txBody>
                  <a:tcPr/>
                </a:tc>
                <a:tc>
                  <a:txBody>
                    <a:bodyPr/>
                    <a:lstStyle/>
                    <a:p>
                      <a:r>
                        <a:rPr lang="en-GB" dirty="0"/>
                        <a:t>23%</a:t>
                      </a:r>
                    </a:p>
                  </a:txBody>
                  <a:tcPr/>
                </a:tc>
                <a:extLst>
                  <a:ext uri="{0D108BD9-81ED-4DB2-BD59-A6C34878D82A}">
                    <a16:rowId xmlns:a16="http://schemas.microsoft.com/office/drawing/2014/main" val="1449251252"/>
                  </a:ext>
                </a:extLst>
              </a:tr>
              <a:tr h="370840">
                <a:tc>
                  <a:txBody>
                    <a:bodyPr/>
                    <a:lstStyle/>
                    <a:p>
                      <a:r>
                        <a:rPr lang="en-GB" dirty="0"/>
                        <a:t>Physical / sensory</a:t>
                      </a:r>
                    </a:p>
                  </a:txBody>
                  <a:tcPr/>
                </a:tc>
                <a:tc>
                  <a:txBody>
                    <a:bodyPr/>
                    <a:lstStyle/>
                    <a:p>
                      <a:r>
                        <a:rPr lang="en-GB" dirty="0"/>
                        <a:t>6</a:t>
                      </a:r>
                    </a:p>
                  </a:txBody>
                  <a:tcPr/>
                </a:tc>
                <a:tc>
                  <a:txBody>
                    <a:bodyPr/>
                    <a:lstStyle/>
                    <a:p>
                      <a:r>
                        <a:rPr lang="en-GB" dirty="0"/>
                        <a:t>1.5%</a:t>
                      </a:r>
                    </a:p>
                  </a:txBody>
                  <a:tcPr/>
                </a:tc>
                <a:tc>
                  <a:txBody>
                    <a:bodyPr/>
                    <a:lstStyle/>
                    <a:p>
                      <a:r>
                        <a:rPr lang="en-GB" dirty="0"/>
                        <a:t>8.1%</a:t>
                      </a:r>
                    </a:p>
                  </a:txBody>
                  <a:tcPr/>
                </a:tc>
                <a:extLst>
                  <a:ext uri="{0D108BD9-81ED-4DB2-BD59-A6C34878D82A}">
                    <a16:rowId xmlns:a16="http://schemas.microsoft.com/office/drawing/2014/main" val="1917336822"/>
                  </a:ext>
                </a:extLst>
              </a:tr>
              <a:tr h="370840">
                <a:tc>
                  <a:txBody>
                    <a:bodyPr/>
                    <a:lstStyle/>
                    <a:p>
                      <a:r>
                        <a:rPr lang="en-GB" dirty="0"/>
                        <a:t>EHCPs</a:t>
                      </a:r>
                    </a:p>
                  </a:txBody>
                  <a:tcPr/>
                </a:tc>
                <a:tc>
                  <a:txBody>
                    <a:bodyPr/>
                    <a:lstStyle/>
                    <a:p>
                      <a:r>
                        <a:rPr lang="en-GB" dirty="0"/>
                        <a:t>18</a:t>
                      </a:r>
                    </a:p>
                  </a:txBody>
                  <a:tcPr/>
                </a:tc>
                <a:tc>
                  <a:txBody>
                    <a:bodyPr/>
                    <a:lstStyle/>
                    <a:p>
                      <a:r>
                        <a:rPr lang="en-GB" dirty="0"/>
                        <a:t>4.5%</a:t>
                      </a:r>
                    </a:p>
                  </a:txBody>
                  <a:tcPr/>
                </a:tc>
                <a:tc>
                  <a:txBody>
                    <a:bodyPr/>
                    <a:lstStyle/>
                    <a:p>
                      <a:r>
                        <a:rPr lang="en-GB" dirty="0"/>
                        <a:t>23%</a:t>
                      </a:r>
                    </a:p>
                  </a:txBody>
                  <a:tcPr/>
                </a:tc>
                <a:extLst>
                  <a:ext uri="{0D108BD9-81ED-4DB2-BD59-A6C34878D82A}">
                    <a16:rowId xmlns:a16="http://schemas.microsoft.com/office/drawing/2014/main" val="2226011699"/>
                  </a:ext>
                </a:extLst>
              </a:tr>
              <a:tr h="370840">
                <a:tc>
                  <a:txBody>
                    <a:bodyPr/>
                    <a:lstStyle/>
                    <a:p>
                      <a:r>
                        <a:rPr lang="en-GB" dirty="0"/>
                        <a:t>SEND all groups</a:t>
                      </a:r>
                    </a:p>
                  </a:txBody>
                  <a:tcPr/>
                </a:tc>
                <a:tc>
                  <a:txBody>
                    <a:bodyPr/>
                    <a:lstStyle/>
                    <a:p>
                      <a:r>
                        <a:rPr lang="en-GB" dirty="0"/>
                        <a:t>74</a:t>
                      </a:r>
                    </a:p>
                  </a:txBody>
                  <a:tcPr/>
                </a:tc>
                <a:tc>
                  <a:txBody>
                    <a:bodyPr/>
                    <a:lstStyle/>
                    <a:p>
                      <a:r>
                        <a:rPr lang="en-GB" dirty="0"/>
                        <a:t>18.7%</a:t>
                      </a:r>
                    </a:p>
                  </a:txBody>
                  <a:tcPr/>
                </a:tc>
                <a:tc>
                  <a:txBody>
                    <a:bodyPr/>
                    <a:lstStyle/>
                    <a:p>
                      <a:endParaRPr lang="en-GB" dirty="0"/>
                    </a:p>
                  </a:txBody>
                  <a:tcPr/>
                </a:tc>
                <a:extLst>
                  <a:ext uri="{0D108BD9-81ED-4DB2-BD59-A6C34878D82A}">
                    <a16:rowId xmlns:a16="http://schemas.microsoft.com/office/drawing/2014/main" val="4178794764"/>
                  </a:ext>
                </a:extLst>
              </a:tr>
            </a:tbl>
          </a:graphicData>
        </a:graphic>
      </p:graphicFrame>
      <p:pic>
        <p:nvPicPr>
          <p:cNvPr id="2" name="Picture 1" descr="A close-up of a logo&#10;&#10;Description automatically generated">
            <a:extLst>
              <a:ext uri="{FF2B5EF4-FFF2-40B4-BE49-F238E27FC236}">
                <a16:creationId xmlns:a16="http://schemas.microsoft.com/office/drawing/2014/main" id="{4EC78288-C9BB-7A2E-3B24-8290105A56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182" y="0"/>
            <a:ext cx="2568163" cy="723963"/>
          </a:xfrm>
          <a:prstGeom prst="rect">
            <a:avLst/>
          </a:prstGeom>
        </p:spPr>
      </p:pic>
    </p:spTree>
    <p:extLst>
      <p:ext uri="{BB962C8B-B14F-4D97-AF65-F5344CB8AC3E}">
        <p14:creationId xmlns:p14="http://schemas.microsoft.com/office/powerpoint/2010/main" val="2284169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CBCDF-F061-7929-8DF0-36F18BD265CC}"/>
              </a:ext>
            </a:extLst>
          </p:cNvPr>
          <p:cNvSpPr>
            <a:spLocks noGrp="1"/>
          </p:cNvSpPr>
          <p:nvPr>
            <p:ph type="title"/>
          </p:nvPr>
        </p:nvSpPr>
        <p:spPr>
          <a:xfrm>
            <a:off x="2778188" y="0"/>
            <a:ext cx="8534400" cy="1507067"/>
          </a:xfrm>
        </p:spPr>
        <p:txBody>
          <a:bodyPr/>
          <a:lstStyle/>
          <a:p>
            <a:r>
              <a:rPr lang="en-GB" dirty="0"/>
              <a:t>Identification of needs</a:t>
            </a:r>
          </a:p>
        </p:txBody>
      </p:sp>
      <p:sp>
        <p:nvSpPr>
          <p:cNvPr id="5" name="TextBox 4">
            <a:extLst>
              <a:ext uri="{FF2B5EF4-FFF2-40B4-BE49-F238E27FC236}">
                <a16:creationId xmlns:a16="http://schemas.microsoft.com/office/drawing/2014/main" id="{9F9E13F3-CC20-7984-CE71-32A75009309D}"/>
              </a:ext>
            </a:extLst>
          </p:cNvPr>
          <p:cNvSpPr txBox="1"/>
          <p:nvPr/>
        </p:nvSpPr>
        <p:spPr>
          <a:xfrm>
            <a:off x="1051560" y="1507067"/>
            <a:ext cx="8860536" cy="3785652"/>
          </a:xfrm>
          <a:prstGeom prst="rect">
            <a:avLst/>
          </a:prstGeom>
          <a:noFill/>
        </p:spPr>
        <p:txBody>
          <a:bodyPr wrap="square" rtlCol="0">
            <a:spAutoFit/>
          </a:bodyPr>
          <a:lstStyle/>
          <a:p>
            <a:r>
              <a:rPr lang="en-GB" sz="2400" dirty="0"/>
              <a:t>Needs are identified by collecting information in the following ways:</a:t>
            </a:r>
          </a:p>
          <a:p>
            <a:endParaRPr lang="en-GB" sz="2400" dirty="0"/>
          </a:p>
          <a:p>
            <a:pPr marL="285750" indent="-285750">
              <a:buFont typeface="Arial" panose="020B0604020202020204" pitchFamily="34" charset="0"/>
              <a:buChar char="•"/>
            </a:pPr>
            <a:r>
              <a:rPr lang="en-GB" sz="2400" dirty="0"/>
              <a:t>Talking to parents</a:t>
            </a:r>
          </a:p>
          <a:p>
            <a:pPr marL="285750" indent="-285750">
              <a:buFont typeface="Arial" panose="020B0604020202020204" pitchFamily="34" charset="0"/>
              <a:buChar char="•"/>
            </a:pPr>
            <a:r>
              <a:rPr lang="en-GB" sz="2400" dirty="0"/>
              <a:t>Talking to pupils</a:t>
            </a:r>
          </a:p>
          <a:p>
            <a:pPr marL="285750" indent="-285750">
              <a:buFont typeface="Arial" panose="020B0604020202020204" pitchFamily="34" charset="0"/>
              <a:buChar char="•"/>
            </a:pPr>
            <a:r>
              <a:rPr lang="en-GB" sz="2400" dirty="0"/>
              <a:t>Assessment, observation and discussion in class</a:t>
            </a:r>
          </a:p>
          <a:p>
            <a:pPr marL="285750" indent="-285750">
              <a:buFont typeface="Arial" panose="020B0604020202020204" pitchFamily="34" charset="0"/>
              <a:buChar char="•"/>
            </a:pPr>
            <a:r>
              <a:rPr lang="en-GB" sz="2400" dirty="0"/>
              <a:t>Liaising with external agencies</a:t>
            </a:r>
          </a:p>
          <a:p>
            <a:pPr marL="285750" indent="-285750">
              <a:buFont typeface="Arial" panose="020B0604020202020204" pitchFamily="34" charset="0"/>
              <a:buChar char="•"/>
            </a:pPr>
            <a:r>
              <a:rPr lang="en-GB" sz="2400" dirty="0"/>
              <a:t>Transition meetings with previous education providers</a:t>
            </a:r>
          </a:p>
          <a:p>
            <a:pPr marL="285750" indent="-285750">
              <a:buFont typeface="Arial" panose="020B0604020202020204" pitchFamily="34" charset="0"/>
              <a:buChar char="•"/>
            </a:pPr>
            <a:r>
              <a:rPr lang="en-GB" sz="2400" dirty="0"/>
              <a:t>Monitoring and assessment data</a:t>
            </a:r>
          </a:p>
          <a:p>
            <a:pPr marL="285750" indent="-285750">
              <a:buFont typeface="Arial" panose="020B0604020202020204" pitchFamily="34" charset="0"/>
              <a:buChar char="•"/>
            </a:pPr>
            <a:r>
              <a:rPr lang="en-GB" sz="2400" dirty="0"/>
              <a:t>Pupil progress meetings</a:t>
            </a:r>
            <a:endParaRPr lang="en-GB" dirty="0"/>
          </a:p>
        </p:txBody>
      </p:sp>
      <p:pic>
        <p:nvPicPr>
          <p:cNvPr id="3" name="Picture 2" descr="A close-up of a logo&#10;&#10;Description automatically generated">
            <a:extLst>
              <a:ext uri="{FF2B5EF4-FFF2-40B4-BE49-F238E27FC236}">
                <a16:creationId xmlns:a16="http://schemas.microsoft.com/office/drawing/2014/main" id="{8CA10BDC-FA4A-084A-67C3-64323F7E92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318" y="0"/>
            <a:ext cx="2568163" cy="723963"/>
          </a:xfrm>
          <a:prstGeom prst="rect">
            <a:avLst/>
          </a:prstGeom>
        </p:spPr>
      </p:pic>
    </p:spTree>
    <p:extLst>
      <p:ext uri="{BB962C8B-B14F-4D97-AF65-F5344CB8AC3E}">
        <p14:creationId xmlns:p14="http://schemas.microsoft.com/office/powerpoint/2010/main" val="664233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03578-2A85-76CB-F38F-72798B36F888}"/>
              </a:ext>
            </a:extLst>
          </p:cNvPr>
          <p:cNvSpPr>
            <a:spLocks noGrp="1"/>
          </p:cNvSpPr>
          <p:nvPr>
            <p:ph type="title"/>
          </p:nvPr>
        </p:nvSpPr>
        <p:spPr>
          <a:xfrm>
            <a:off x="2714180" y="3848"/>
            <a:ext cx="8534400" cy="1507067"/>
          </a:xfrm>
        </p:spPr>
        <p:txBody>
          <a:bodyPr/>
          <a:lstStyle/>
          <a:p>
            <a:r>
              <a:rPr lang="en-GB"/>
              <a:t>The Graduated approach</a:t>
            </a:r>
            <a:endParaRPr lang="en-GB" dirty="0"/>
          </a:p>
        </p:txBody>
      </p:sp>
      <p:pic>
        <p:nvPicPr>
          <p:cNvPr id="5" name="Picture 4">
            <a:extLst>
              <a:ext uri="{FF2B5EF4-FFF2-40B4-BE49-F238E27FC236}">
                <a16:creationId xmlns:a16="http://schemas.microsoft.com/office/drawing/2014/main" id="{DC83840A-32AA-3864-5F7B-000388A37E3B}"/>
              </a:ext>
            </a:extLst>
          </p:cNvPr>
          <p:cNvPicPr>
            <a:picLocks noChangeAspect="1"/>
          </p:cNvPicPr>
          <p:nvPr/>
        </p:nvPicPr>
        <p:blipFill>
          <a:blip r:embed="rId2"/>
          <a:stretch>
            <a:fillRect/>
          </a:stretch>
        </p:blipFill>
        <p:spPr>
          <a:xfrm>
            <a:off x="1249870" y="1707255"/>
            <a:ext cx="8478600" cy="3345036"/>
          </a:xfrm>
          <a:prstGeom prst="rect">
            <a:avLst/>
          </a:prstGeom>
        </p:spPr>
      </p:pic>
      <p:sp>
        <p:nvSpPr>
          <p:cNvPr id="6" name="TextBox 5">
            <a:extLst>
              <a:ext uri="{FF2B5EF4-FFF2-40B4-BE49-F238E27FC236}">
                <a16:creationId xmlns:a16="http://schemas.microsoft.com/office/drawing/2014/main" id="{D5FBAEF0-1B7E-1063-8876-433301DDA3FB}"/>
              </a:ext>
            </a:extLst>
          </p:cNvPr>
          <p:cNvSpPr txBox="1"/>
          <p:nvPr/>
        </p:nvSpPr>
        <p:spPr>
          <a:xfrm>
            <a:off x="1047750" y="5355833"/>
            <a:ext cx="9363075" cy="646331"/>
          </a:xfrm>
          <a:prstGeom prst="rect">
            <a:avLst/>
          </a:prstGeom>
          <a:noFill/>
        </p:spPr>
        <p:txBody>
          <a:bodyPr wrap="square" rtlCol="0">
            <a:spAutoFit/>
          </a:bodyPr>
          <a:lstStyle/>
          <a:p>
            <a:r>
              <a:rPr lang="en-GB" dirty="0"/>
              <a:t>This is the approach we follow to identify and support needs. You may also hear it called Assess, Plan, Do, Review which are the stages</a:t>
            </a:r>
          </a:p>
        </p:txBody>
      </p:sp>
      <p:pic>
        <p:nvPicPr>
          <p:cNvPr id="3" name="Picture 2" descr="A close-up of a logo&#10;&#10;Description automatically generated">
            <a:extLst>
              <a:ext uri="{FF2B5EF4-FFF2-40B4-BE49-F238E27FC236}">
                <a16:creationId xmlns:a16="http://schemas.microsoft.com/office/drawing/2014/main" id="{488599FE-4C3A-031B-ACB9-A17ECC7385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017" y="0"/>
            <a:ext cx="2568163" cy="723963"/>
          </a:xfrm>
          <a:prstGeom prst="rect">
            <a:avLst/>
          </a:prstGeom>
        </p:spPr>
      </p:pic>
    </p:spTree>
    <p:extLst>
      <p:ext uri="{BB962C8B-B14F-4D97-AF65-F5344CB8AC3E}">
        <p14:creationId xmlns:p14="http://schemas.microsoft.com/office/powerpoint/2010/main" val="193250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E991F96-6414-CBA5-8036-CB3D4E329B63}"/>
              </a:ext>
            </a:extLst>
          </p:cNvPr>
          <p:cNvPicPr>
            <a:picLocks noGrp="1" noChangeAspect="1"/>
          </p:cNvPicPr>
          <p:nvPr>
            <p:ph idx="1"/>
          </p:nvPr>
        </p:nvPicPr>
        <p:blipFill>
          <a:blip r:embed="rId2"/>
          <a:stretch>
            <a:fillRect/>
          </a:stretch>
        </p:blipFill>
        <p:spPr>
          <a:xfrm>
            <a:off x="674660" y="1110673"/>
            <a:ext cx="5421340" cy="5281048"/>
          </a:xfrm>
        </p:spPr>
      </p:pic>
      <p:sp>
        <p:nvSpPr>
          <p:cNvPr id="6" name="TextBox 5">
            <a:extLst>
              <a:ext uri="{FF2B5EF4-FFF2-40B4-BE49-F238E27FC236}">
                <a16:creationId xmlns:a16="http://schemas.microsoft.com/office/drawing/2014/main" id="{BA4B5F07-7626-26EE-BECF-640C6397DBAF}"/>
              </a:ext>
            </a:extLst>
          </p:cNvPr>
          <p:cNvSpPr txBox="1"/>
          <p:nvPr/>
        </p:nvSpPr>
        <p:spPr>
          <a:xfrm>
            <a:off x="6493164" y="1101437"/>
            <a:ext cx="4895273" cy="2308324"/>
          </a:xfrm>
          <a:prstGeom prst="rect">
            <a:avLst/>
          </a:prstGeom>
          <a:noFill/>
        </p:spPr>
        <p:txBody>
          <a:bodyPr wrap="square" rtlCol="0">
            <a:spAutoFit/>
          </a:bodyPr>
          <a:lstStyle/>
          <a:p>
            <a:r>
              <a:rPr lang="en-GB" dirty="0"/>
              <a:t>The graduated approach is triggered when it is identified that a pupil is not making the expected level of progress.</a:t>
            </a:r>
          </a:p>
          <a:p>
            <a:endParaRPr lang="en-GB" dirty="0"/>
          </a:p>
          <a:p>
            <a:r>
              <a:rPr lang="en-GB" dirty="0"/>
              <a:t>Once the pupil has made sufficient progress and no longer needs the support, it is removed and they are supported by our universal offer for all pupils.</a:t>
            </a:r>
          </a:p>
        </p:txBody>
      </p:sp>
      <p:pic>
        <p:nvPicPr>
          <p:cNvPr id="2" name="Picture 1" descr="A close-up of a logo&#10;&#10;Description automatically generated">
            <a:extLst>
              <a:ext uri="{FF2B5EF4-FFF2-40B4-BE49-F238E27FC236}">
                <a16:creationId xmlns:a16="http://schemas.microsoft.com/office/drawing/2014/main" id="{5BDB4B36-8732-5F49-D885-924326CF96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500" y="0"/>
            <a:ext cx="2568163" cy="723963"/>
          </a:xfrm>
          <a:prstGeom prst="rect">
            <a:avLst/>
          </a:prstGeom>
        </p:spPr>
      </p:pic>
    </p:spTree>
    <p:extLst>
      <p:ext uri="{BB962C8B-B14F-4D97-AF65-F5344CB8AC3E}">
        <p14:creationId xmlns:p14="http://schemas.microsoft.com/office/powerpoint/2010/main" val="4075606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2337B-32F3-D47C-0658-DF0574C60B01}"/>
              </a:ext>
            </a:extLst>
          </p:cNvPr>
          <p:cNvSpPr>
            <a:spLocks noGrp="1"/>
          </p:cNvSpPr>
          <p:nvPr>
            <p:ph type="title"/>
          </p:nvPr>
        </p:nvSpPr>
        <p:spPr>
          <a:xfrm>
            <a:off x="2778188" y="124867"/>
            <a:ext cx="8534400" cy="1507067"/>
          </a:xfrm>
        </p:spPr>
        <p:txBody>
          <a:bodyPr/>
          <a:lstStyle/>
          <a:p>
            <a:r>
              <a:rPr lang="en-GB" dirty="0"/>
              <a:t>Raising a concern</a:t>
            </a:r>
          </a:p>
        </p:txBody>
      </p:sp>
      <p:sp>
        <p:nvSpPr>
          <p:cNvPr id="5" name="Rectangle 4">
            <a:extLst>
              <a:ext uri="{FF2B5EF4-FFF2-40B4-BE49-F238E27FC236}">
                <a16:creationId xmlns:a16="http://schemas.microsoft.com/office/drawing/2014/main" id="{857D0B9B-A115-3A7E-B46B-726BD8CBF7B8}"/>
              </a:ext>
            </a:extLst>
          </p:cNvPr>
          <p:cNvSpPr/>
          <p:nvPr/>
        </p:nvSpPr>
        <p:spPr>
          <a:xfrm>
            <a:off x="418315" y="2047084"/>
            <a:ext cx="3121891" cy="15070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First, speak to your child’s class teacher. You can request a meeting via the office</a:t>
            </a:r>
          </a:p>
        </p:txBody>
      </p:sp>
      <p:sp>
        <p:nvSpPr>
          <p:cNvPr id="6" name="Rectangle 5">
            <a:extLst>
              <a:ext uri="{FF2B5EF4-FFF2-40B4-BE49-F238E27FC236}">
                <a16:creationId xmlns:a16="http://schemas.microsoft.com/office/drawing/2014/main" id="{D6E07D24-E829-8E95-8CD0-6F48F812A6F0}"/>
              </a:ext>
            </a:extLst>
          </p:cNvPr>
          <p:cNvSpPr/>
          <p:nvPr/>
        </p:nvSpPr>
        <p:spPr>
          <a:xfrm>
            <a:off x="4054579" y="2047084"/>
            <a:ext cx="3121891" cy="15070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The class teacher will bring concerns to the SENDCO and we will work together to address them</a:t>
            </a:r>
          </a:p>
        </p:txBody>
      </p:sp>
      <p:sp>
        <p:nvSpPr>
          <p:cNvPr id="7" name="Rectangle 6">
            <a:extLst>
              <a:ext uri="{FF2B5EF4-FFF2-40B4-BE49-F238E27FC236}">
                <a16:creationId xmlns:a16="http://schemas.microsoft.com/office/drawing/2014/main" id="{3205A6E1-8610-4273-DEF9-E37C8F188F9D}"/>
              </a:ext>
            </a:extLst>
          </p:cNvPr>
          <p:cNvSpPr/>
          <p:nvPr/>
        </p:nvSpPr>
        <p:spPr>
          <a:xfrm>
            <a:off x="7937731" y="2047084"/>
            <a:ext cx="3121891" cy="15070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The SENDCO will work with SLT to address more complex needs or those requiring external support</a:t>
            </a:r>
          </a:p>
        </p:txBody>
      </p:sp>
      <p:pic>
        <p:nvPicPr>
          <p:cNvPr id="3" name="Picture 2" descr="A close-up of a logo&#10;&#10;Description automatically generated">
            <a:extLst>
              <a:ext uri="{FF2B5EF4-FFF2-40B4-BE49-F238E27FC236}">
                <a16:creationId xmlns:a16="http://schemas.microsoft.com/office/drawing/2014/main" id="{BC2ABFD6-AF2D-07D4-0354-4F730CFCC9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318" y="0"/>
            <a:ext cx="2568163" cy="723963"/>
          </a:xfrm>
          <a:prstGeom prst="rect">
            <a:avLst/>
          </a:prstGeom>
        </p:spPr>
      </p:pic>
    </p:spTree>
    <p:extLst>
      <p:ext uri="{BB962C8B-B14F-4D97-AF65-F5344CB8AC3E}">
        <p14:creationId xmlns:p14="http://schemas.microsoft.com/office/powerpoint/2010/main" val="1556822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73AF262-4339-0127-B37F-03B5F39C3A4A}"/>
              </a:ext>
            </a:extLst>
          </p:cNvPr>
          <p:cNvSpPr txBox="1"/>
          <p:nvPr/>
        </p:nvSpPr>
        <p:spPr>
          <a:xfrm>
            <a:off x="566928" y="1060704"/>
            <a:ext cx="6958584" cy="3970318"/>
          </a:xfrm>
          <a:prstGeom prst="rect">
            <a:avLst/>
          </a:prstGeom>
          <a:noFill/>
        </p:spPr>
        <p:txBody>
          <a:bodyPr wrap="square" rtlCol="0">
            <a:spAutoFit/>
          </a:bodyPr>
          <a:lstStyle/>
          <a:p>
            <a:r>
              <a:rPr lang="en-GB" dirty="0"/>
              <a:t>SENDCO – Mrs Janet Upton</a:t>
            </a:r>
          </a:p>
          <a:p>
            <a:r>
              <a:rPr lang="en-GB" dirty="0"/>
              <a:t>01493 661523</a:t>
            </a:r>
          </a:p>
          <a:p>
            <a:endParaRPr lang="en-GB" dirty="0"/>
          </a:p>
          <a:p>
            <a:r>
              <a:rPr lang="en-GB" dirty="0">
                <a:hlinkClick r:id="rId2"/>
              </a:rPr>
              <a:t>j.upton@ocppa.co.uk</a:t>
            </a:r>
            <a:endParaRPr lang="en-GB" dirty="0"/>
          </a:p>
          <a:p>
            <a:endParaRPr lang="en-GB" dirty="0"/>
          </a:p>
          <a:p>
            <a:r>
              <a:rPr lang="en-GB" dirty="0"/>
              <a:t>I can offer support to identify potential SEN</a:t>
            </a:r>
          </a:p>
          <a:p>
            <a:r>
              <a:rPr lang="en-GB" dirty="0"/>
              <a:t>Make referrals to external agencies</a:t>
            </a:r>
          </a:p>
          <a:p>
            <a:r>
              <a:rPr lang="en-GB" dirty="0"/>
              <a:t>Support with liaising with medical professionals</a:t>
            </a:r>
          </a:p>
          <a:p>
            <a:r>
              <a:rPr lang="en-GB" dirty="0"/>
              <a:t>Support with EHCP applications and reviews</a:t>
            </a:r>
          </a:p>
          <a:p>
            <a:r>
              <a:rPr lang="en-GB" dirty="0"/>
              <a:t>Support with decisions about long term educational provision</a:t>
            </a:r>
          </a:p>
          <a:p>
            <a:endParaRPr lang="en-GB" dirty="0"/>
          </a:p>
          <a:p>
            <a:r>
              <a:rPr lang="en-GB" dirty="0"/>
              <a:t>If you wish to make an appointment, please contact the school office</a:t>
            </a:r>
          </a:p>
        </p:txBody>
      </p:sp>
      <p:sp>
        <p:nvSpPr>
          <p:cNvPr id="7" name="Rectangle 6">
            <a:extLst>
              <a:ext uri="{FF2B5EF4-FFF2-40B4-BE49-F238E27FC236}">
                <a16:creationId xmlns:a16="http://schemas.microsoft.com/office/drawing/2014/main" id="{F3727EA2-B819-8897-C75E-C36806E5F671}"/>
              </a:ext>
            </a:extLst>
          </p:cNvPr>
          <p:cNvSpPr/>
          <p:nvPr/>
        </p:nvSpPr>
        <p:spPr>
          <a:xfrm>
            <a:off x="7324344" y="4168484"/>
            <a:ext cx="4590288" cy="2331720"/>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Please note:</a:t>
            </a:r>
          </a:p>
          <a:p>
            <a:pPr algn="ctr"/>
            <a:r>
              <a:rPr lang="en-GB" dirty="0"/>
              <a:t>My working days are Tuesday, Wednesday and Friday. If you need to speak to someone on a different day, please contact the office who will pass your concern on to a member of the leadership team.</a:t>
            </a:r>
          </a:p>
        </p:txBody>
      </p:sp>
      <p:pic>
        <p:nvPicPr>
          <p:cNvPr id="9" name="Picture 8">
            <a:extLst>
              <a:ext uri="{FF2B5EF4-FFF2-40B4-BE49-F238E27FC236}">
                <a16:creationId xmlns:a16="http://schemas.microsoft.com/office/drawing/2014/main" id="{9C0F87B9-B77C-3576-816E-1D3F9A6FDEC5}"/>
              </a:ext>
            </a:extLst>
          </p:cNvPr>
          <p:cNvPicPr>
            <a:picLocks noChangeAspect="1"/>
          </p:cNvPicPr>
          <p:nvPr/>
        </p:nvPicPr>
        <p:blipFill>
          <a:blip r:embed="rId3"/>
          <a:stretch>
            <a:fillRect/>
          </a:stretch>
        </p:blipFill>
        <p:spPr>
          <a:xfrm>
            <a:off x="9153144" y="347087"/>
            <a:ext cx="2093976" cy="3435970"/>
          </a:xfrm>
          <a:prstGeom prst="rect">
            <a:avLst/>
          </a:prstGeom>
        </p:spPr>
      </p:pic>
      <p:pic>
        <p:nvPicPr>
          <p:cNvPr id="2" name="Picture 1" descr="A close-up of a logo&#10;&#10;Description automatically generated">
            <a:extLst>
              <a:ext uri="{FF2B5EF4-FFF2-40B4-BE49-F238E27FC236}">
                <a16:creationId xmlns:a16="http://schemas.microsoft.com/office/drawing/2014/main" id="{109A0EBD-A617-A6AE-DFED-148B07F8EF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736" y="0"/>
            <a:ext cx="2568163" cy="723963"/>
          </a:xfrm>
          <a:prstGeom prst="rect">
            <a:avLst/>
          </a:prstGeom>
        </p:spPr>
      </p:pic>
    </p:spTree>
    <p:extLst>
      <p:ext uri="{BB962C8B-B14F-4D97-AF65-F5344CB8AC3E}">
        <p14:creationId xmlns:p14="http://schemas.microsoft.com/office/powerpoint/2010/main" val="4263944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A39FB64-BB2A-23B5-2526-EC8B522CCF31}"/>
              </a:ext>
            </a:extLst>
          </p:cNvPr>
          <p:cNvSpPr/>
          <p:nvPr/>
        </p:nvSpPr>
        <p:spPr>
          <a:xfrm>
            <a:off x="541020" y="730027"/>
            <a:ext cx="11109960" cy="1863090"/>
          </a:xfrm>
          <a:prstGeom prst="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u="sng" dirty="0">
                <a:solidFill>
                  <a:schemeClr val="tx1"/>
                </a:solidFill>
              </a:rPr>
              <a:t>Multi-agency involvement</a:t>
            </a:r>
            <a:r>
              <a:rPr lang="en-GB" dirty="0">
                <a:solidFill>
                  <a:schemeClr val="tx1"/>
                </a:solidFill>
              </a:rPr>
              <a:t>, child may need an EHCP, specialist advice may be sought, further training for staff, frequent contact with parents</a:t>
            </a:r>
          </a:p>
        </p:txBody>
      </p:sp>
      <p:sp>
        <p:nvSpPr>
          <p:cNvPr id="6" name="Rectangle 5">
            <a:extLst>
              <a:ext uri="{FF2B5EF4-FFF2-40B4-BE49-F238E27FC236}">
                <a16:creationId xmlns:a16="http://schemas.microsoft.com/office/drawing/2014/main" id="{A0A124AB-5211-EF53-FAFE-38C0A1C183B1}"/>
              </a:ext>
            </a:extLst>
          </p:cNvPr>
          <p:cNvSpPr/>
          <p:nvPr/>
        </p:nvSpPr>
        <p:spPr>
          <a:xfrm>
            <a:off x="541020" y="2936413"/>
            <a:ext cx="11109960" cy="1863090"/>
          </a:xfrm>
          <a:prstGeom prst="rect">
            <a:avLst/>
          </a:prstGeom>
          <a:solidFill>
            <a:schemeClr val="bg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800" u="sng" dirty="0">
                <a:solidFill>
                  <a:schemeClr val="tx1"/>
                </a:solidFill>
              </a:rPr>
              <a:t>Additional or Different</a:t>
            </a:r>
            <a:r>
              <a:rPr lang="en-GB" u="sng" dirty="0">
                <a:solidFill>
                  <a:schemeClr val="tx1"/>
                </a:solidFill>
              </a:rPr>
              <a:t> </a:t>
            </a:r>
            <a:r>
              <a:rPr lang="en-GB" dirty="0">
                <a:solidFill>
                  <a:schemeClr val="tx1"/>
                </a:solidFill>
              </a:rPr>
              <a:t>Targeted </a:t>
            </a:r>
            <a:r>
              <a:rPr lang="en-GB" sz="1800" dirty="0">
                <a:solidFill>
                  <a:schemeClr val="tx1"/>
                </a:solidFill>
              </a:rPr>
              <a:t>support needed – record of concern form completed by teacher, APDR in place, school action plan, additional assessments where needed, advice may be sought from outside agencies, additional training for staff as needed</a:t>
            </a:r>
          </a:p>
        </p:txBody>
      </p:sp>
      <p:sp>
        <p:nvSpPr>
          <p:cNvPr id="7" name="Rectangle 6">
            <a:extLst>
              <a:ext uri="{FF2B5EF4-FFF2-40B4-BE49-F238E27FC236}">
                <a16:creationId xmlns:a16="http://schemas.microsoft.com/office/drawing/2014/main" id="{834B7D1C-4ED2-5831-15A8-C3094E9BAB8C}"/>
              </a:ext>
            </a:extLst>
          </p:cNvPr>
          <p:cNvSpPr/>
          <p:nvPr/>
        </p:nvSpPr>
        <p:spPr>
          <a:xfrm>
            <a:off x="541020" y="4994910"/>
            <a:ext cx="11109960" cy="1863090"/>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u="sng" dirty="0">
                <a:solidFill>
                  <a:schemeClr val="tx1"/>
                </a:solidFill>
                <a:highlight>
                  <a:srgbClr val="FFFF00"/>
                </a:highlight>
              </a:rPr>
              <a:t>Universal support </a:t>
            </a:r>
            <a:r>
              <a:rPr lang="en-GB" dirty="0">
                <a:solidFill>
                  <a:schemeClr val="tx1"/>
                </a:solidFill>
                <a:highlight>
                  <a:srgbClr val="FFFF00"/>
                </a:highlight>
              </a:rPr>
              <a:t>for all students – quality first teaching, pupil progress meetings, reasonable adaptions, learning walks, book looks, parents’ evenings, whole school policies and procedures</a:t>
            </a:r>
          </a:p>
        </p:txBody>
      </p:sp>
      <p:sp>
        <p:nvSpPr>
          <p:cNvPr id="11" name="TextBox 10">
            <a:extLst>
              <a:ext uri="{FF2B5EF4-FFF2-40B4-BE49-F238E27FC236}">
                <a16:creationId xmlns:a16="http://schemas.microsoft.com/office/drawing/2014/main" id="{045358B1-C47D-6287-267F-390F3C46EC9C}"/>
              </a:ext>
            </a:extLst>
          </p:cNvPr>
          <p:cNvSpPr txBox="1"/>
          <p:nvPr/>
        </p:nvSpPr>
        <p:spPr>
          <a:xfrm>
            <a:off x="3339465" y="-14008"/>
            <a:ext cx="6103620" cy="646331"/>
          </a:xfrm>
          <a:prstGeom prst="rect">
            <a:avLst/>
          </a:prstGeom>
          <a:noFill/>
        </p:spPr>
        <p:txBody>
          <a:bodyPr wrap="square">
            <a:spAutoFit/>
          </a:bodyPr>
          <a:lstStyle/>
          <a:p>
            <a:r>
              <a:rPr lang="en-GB" sz="3600" dirty="0"/>
              <a:t>Supporting pupils</a:t>
            </a:r>
          </a:p>
        </p:txBody>
      </p:sp>
      <p:pic>
        <p:nvPicPr>
          <p:cNvPr id="2" name="Picture 1" descr="A close-up of a logo&#10;&#10;Description automatically generated">
            <a:extLst>
              <a:ext uri="{FF2B5EF4-FFF2-40B4-BE49-F238E27FC236}">
                <a16:creationId xmlns:a16="http://schemas.microsoft.com/office/drawing/2014/main" id="{1889BC09-5EBF-B15E-FE1F-90E83A0EEA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752" y="0"/>
            <a:ext cx="2568163" cy="723963"/>
          </a:xfrm>
          <a:prstGeom prst="rect">
            <a:avLst/>
          </a:prstGeom>
        </p:spPr>
      </p:pic>
    </p:spTree>
    <p:extLst>
      <p:ext uri="{BB962C8B-B14F-4D97-AF65-F5344CB8AC3E}">
        <p14:creationId xmlns:p14="http://schemas.microsoft.com/office/powerpoint/2010/main" val="2603011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9A508-8C1C-C826-4964-FAFEA4E69347}"/>
              </a:ext>
            </a:extLst>
          </p:cNvPr>
          <p:cNvSpPr>
            <a:spLocks noGrp="1"/>
          </p:cNvSpPr>
          <p:nvPr>
            <p:ph type="title"/>
          </p:nvPr>
        </p:nvSpPr>
        <p:spPr>
          <a:xfrm>
            <a:off x="2778188" y="0"/>
            <a:ext cx="8534400" cy="1035644"/>
          </a:xfrm>
        </p:spPr>
        <p:txBody>
          <a:bodyPr/>
          <a:lstStyle/>
          <a:p>
            <a:r>
              <a:rPr lang="en-GB" dirty="0"/>
              <a:t>Additional internal support</a:t>
            </a:r>
          </a:p>
        </p:txBody>
      </p:sp>
      <p:graphicFrame>
        <p:nvGraphicFramePr>
          <p:cNvPr id="5" name="Table 4">
            <a:extLst>
              <a:ext uri="{FF2B5EF4-FFF2-40B4-BE49-F238E27FC236}">
                <a16:creationId xmlns:a16="http://schemas.microsoft.com/office/drawing/2014/main" id="{E413D0C9-B3EF-9B47-511B-F1D51CD82727}"/>
              </a:ext>
            </a:extLst>
          </p:cNvPr>
          <p:cNvGraphicFramePr>
            <a:graphicFrameLocks noGrp="1"/>
          </p:cNvGraphicFramePr>
          <p:nvPr>
            <p:extLst>
              <p:ext uri="{D42A27DB-BD31-4B8C-83A1-F6EECF244321}">
                <p14:modId xmlns:p14="http://schemas.microsoft.com/office/powerpoint/2010/main" val="245384240"/>
              </p:ext>
            </p:extLst>
          </p:nvPr>
        </p:nvGraphicFramePr>
        <p:xfrm>
          <a:off x="1767332" y="1414281"/>
          <a:ext cx="8657335" cy="4695489"/>
        </p:xfrm>
        <a:graphic>
          <a:graphicData uri="http://schemas.openxmlformats.org/drawingml/2006/table">
            <a:tbl>
              <a:tblPr firstRow="1" bandRow="1">
                <a:tableStyleId>{5C22544A-7EE6-4342-B048-85BDC9FD1C3A}</a:tableStyleId>
              </a:tblPr>
              <a:tblGrid>
                <a:gridCol w="2885778">
                  <a:extLst>
                    <a:ext uri="{9D8B030D-6E8A-4147-A177-3AD203B41FA5}">
                      <a16:colId xmlns:a16="http://schemas.microsoft.com/office/drawing/2014/main" val="4094754026"/>
                    </a:ext>
                  </a:extLst>
                </a:gridCol>
                <a:gridCol w="2885779">
                  <a:extLst>
                    <a:ext uri="{9D8B030D-6E8A-4147-A177-3AD203B41FA5}">
                      <a16:colId xmlns:a16="http://schemas.microsoft.com/office/drawing/2014/main" val="4232570235"/>
                    </a:ext>
                  </a:extLst>
                </a:gridCol>
                <a:gridCol w="2885778">
                  <a:extLst>
                    <a:ext uri="{9D8B030D-6E8A-4147-A177-3AD203B41FA5}">
                      <a16:colId xmlns:a16="http://schemas.microsoft.com/office/drawing/2014/main" val="2587385892"/>
                    </a:ext>
                  </a:extLst>
                </a:gridCol>
              </a:tblGrid>
              <a:tr h="421612">
                <a:tc gridSpan="3">
                  <a:txBody>
                    <a:bodyPr/>
                    <a:lstStyle/>
                    <a:p>
                      <a:r>
                        <a:rPr lang="en-GB" dirty="0"/>
                        <a:t>Phil Reid– Vice Principal and SLT Link to SENDCO</a:t>
                      </a:r>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605855378"/>
                  </a:ext>
                </a:extLst>
              </a:tr>
              <a:tr h="1663347">
                <a:tc>
                  <a:txBody>
                    <a:bodyPr/>
                    <a:lstStyle/>
                    <a:p>
                      <a:r>
                        <a:rPr lang="en-GB" dirty="0"/>
                        <a:t>Janet Upton – SENDCO – day to day responsibility for SEND provision in the academy</a:t>
                      </a:r>
                    </a:p>
                  </a:txBody>
                  <a:tcPr/>
                </a:tc>
                <a:tc>
                  <a:txBody>
                    <a:bodyPr/>
                    <a:lstStyle/>
                    <a:p>
                      <a:r>
                        <a:rPr lang="en-GB" dirty="0"/>
                        <a:t>Bev Edwards– Family Liaison Officer – Children’s Services and support groups, family support</a:t>
                      </a:r>
                    </a:p>
                  </a:txBody>
                  <a:tcPr/>
                </a:tc>
                <a:tc>
                  <a:txBody>
                    <a:bodyPr/>
                    <a:lstStyle/>
                    <a:p>
                      <a:r>
                        <a:rPr lang="en-GB" dirty="0"/>
                        <a:t>Liz Lavery– Attendance Officer</a:t>
                      </a:r>
                    </a:p>
                  </a:txBody>
                  <a:tcPr/>
                </a:tc>
                <a:extLst>
                  <a:ext uri="{0D108BD9-81ED-4DB2-BD59-A6C34878D82A}">
                    <a16:rowId xmlns:a16="http://schemas.microsoft.com/office/drawing/2014/main" val="2393957364"/>
                  </a:ext>
                </a:extLst>
              </a:tr>
              <a:tr h="727714">
                <a:tc gridSpan="3">
                  <a:txBody>
                    <a:bodyPr/>
                    <a:lstStyle/>
                    <a:p>
                      <a:r>
                        <a:rPr lang="en-GB" dirty="0"/>
                        <a:t>Naomi James – SEND Lead practitioner for OAT – support and advice for individual pupils and staff as needed.</a:t>
                      </a:r>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940207633"/>
                  </a:ext>
                </a:extLst>
              </a:tr>
              <a:tr h="421612">
                <a:tc gridSpan="3">
                  <a:txBody>
                    <a:bodyPr/>
                    <a:lstStyle/>
                    <a:p>
                      <a:endParaRPr lang="en-GB" dirty="0"/>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335716732"/>
                  </a:ext>
                </a:extLst>
              </a:tr>
              <a:tr h="1039592">
                <a:tc gridSpan="3">
                  <a:txBody>
                    <a:bodyPr/>
                    <a:lstStyle/>
                    <a:p>
                      <a:r>
                        <a:rPr lang="en-GB" dirty="0"/>
                        <a:t>All teachers and teaching assistants have training in a range of special educational needs. Staff undertake specialist training as required on a pupil-by-pupil basis.</a:t>
                      </a:r>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047110660"/>
                  </a:ext>
                </a:extLst>
              </a:tr>
              <a:tr h="421612">
                <a:tc gridSpan="3">
                  <a:txBody>
                    <a:bodyPr/>
                    <a:lstStyle/>
                    <a:p>
                      <a:endParaRPr lang="en-GB" dirty="0"/>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730658618"/>
                  </a:ext>
                </a:extLst>
              </a:tr>
            </a:tbl>
          </a:graphicData>
        </a:graphic>
      </p:graphicFrame>
      <p:pic>
        <p:nvPicPr>
          <p:cNvPr id="3" name="Picture 2" descr="A close-up of a logo&#10;&#10;Description automatically generated">
            <a:extLst>
              <a:ext uri="{FF2B5EF4-FFF2-40B4-BE49-F238E27FC236}">
                <a16:creationId xmlns:a16="http://schemas.microsoft.com/office/drawing/2014/main" id="{F9284AEA-7298-6527-FE04-5725042A62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318" y="0"/>
            <a:ext cx="2568163" cy="723963"/>
          </a:xfrm>
          <a:prstGeom prst="rect">
            <a:avLst/>
          </a:prstGeom>
        </p:spPr>
      </p:pic>
    </p:spTree>
    <p:extLst>
      <p:ext uri="{BB962C8B-B14F-4D97-AF65-F5344CB8AC3E}">
        <p14:creationId xmlns:p14="http://schemas.microsoft.com/office/powerpoint/2010/main" val="1599147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9A508-8C1C-C826-4964-FAFEA4E69347}"/>
              </a:ext>
            </a:extLst>
          </p:cNvPr>
          <p:cNvSpPr>
            <a:spLocks noGrp="1"/>
          </p:cNvSpPr>
          <p:nvPr>
            <p:ph type="title"/>
          </p:nvPr>
        </p:nvSpPr>
        <p:spPr>
          <a:xfrm>
            <a:off x="2778188" y="0"/>
            <a:ext cx="8534400" cy="1035644"/>
          </a:xfrm>
        </p:spPr>
        <p:txBody>
          <a:bodyPr/>
          <a:lstStyle/>
          <a:p>
            <a:r>
              <a:rPr lang="en-GB"/>
              <a:t>Additional external support</a:t>
            </a:r>
            <a:endParaRPr lang="en-GB" dirty="0"/>
          </a:p>
        </p:txBody>
      </p:sp>
      <p:graphicFrame>
        <p:nvGraphicFramePr>
          <p:cNvPr id="5" name="Table 4">
            <a:extLst>
              <a:ext uri="{FF2B5EF4-FFF2-40B4-BE49-F238E27FC236}">
                <a16:creationId xmlns:a16="http://schemas.microsoft.com/office/drawing/2014/main" id="{E413D0C9-B3EF-9B47-511B-F1D51CD82727}"/>
              </a:ext>
            </a:extLst>
          </p:cNvPr>
          <p:cNvGraphicFramePr>
            <a:graphicFrameLocks noGrp="1"/>
          </p:cNvGraphicFramePr>
          <p:nvPr>
            <p:extLst>
              <p:ext uri="{D42A27DB-BD31-4B8C-83A1-F6EECF244321}">
                <p14:modId xmlns:p14="http://schemas.microsoft.com/office/powerpoint/2010/main" val="2130121729"/>
              </p:ext>
            </p:extLst>
          </p:nvPr>
        </p:nvGraphicFramePr>
        <p:xfrm>
          <a:off x="603504" y="957080"/>
          <a:ext cx="10835640" cy="5644888"/>
        </p:xfrm>
        <a:graphic>
          <a:graphicData uri="http://schemas.openxmlformats.org/drawingml/2006/table">
            <a:tbl>
              <a:tblPr firstRow="1" bandRow="1">
                <a:tableStyleId>{5C22544A-7EE6-4342-B048-85BDC9FD1C3A}</a:tableStyleId>
              </a:tblPr>
              <a:tblGrid>
                <a:gridCol w="3513904">
                  <a:extLst>
                    <a:ext uri="{9D8B030D-6E8A-4147-A177-3AD203B41FA5}">
                      <a16:colId xmlns:a16="http://schemas.microsoft.com/office/drawing/2014/main" val="4094754026"/>
                    </a:ext>
                  </a:extLst>
                </a:gridCol>
                <a:gridCol w="3659421">
                  <a:extLst>
                    <a:ext uri="{9D8B030D-6E8A-4147-A177-3AD203B41FA5}">
                      <a16:colId xmlns:a16="http://schemas.microsoft.com/office/drawing/2014/main" val="4232570235"/>
                    </a:ext>
                  </a:extLst>
                </a:gridCol>
                <a:gridCol w="3662315">
                  <a:extLst>
                    <a:ext uri="{9D8B030D-6E8A-4147-A177-3AD203B41FA5}">
                      <a16:colId xmlns:a16="http://schemas.microsoft.com/office/drawing/2014/main" val="2587385892"/>
                    </a:ext>
                  </a:extLst>
                </a:gridCol>
              </a:tblGrid>
              <a:tr h="1787548">
                <a:tc>
                  <a:txBody>
                    <a:bodyPr/>
                    <a:lstStyle/>
                    <a:p>
                      <a:r>
                        <a:rPr lang="en-GB" b="0">
                          <a:solidFill>
                            <a:schemeClr val="bg1"/>
                          </a:solidFill>
                        </a:rPr>
                        <a:t>Occupational Therapy – this referral need to be made by a GP but school can support with a letter.</a:t>
                      </a:r>
                      <a:endParaRPr lang="en-GB" b="0" dirty="0">
                        <a:solidFill>
                          <a:schemeClr val="bg1"/>
                        </a:solidFill>
                      </a:endParaRPr>
                    </a:p>
                  </a:txBody>
                  <a:tcPr>
                    <a:solidFill>
                      <a:schemeClr val="tx1">
                        <a:lumMod val="85000"/>
                      </a:schemeClr>
                    </a:solidFill>
                  </a:tcPr>
                </a:tc>
                <a:tc>
                  <a:txBody>
                    <a:bodyPr/>
                    <a:lstStyle/>
                    <a:p>
                      <a:r>
                        <a:rPr lang="en-GB" b="0" dirty="0">
                          <a:solidFill>
                            <a:schemeClr val="bg1"/>
                          </a:solidFill>
                        </a:rPr>
                        <a:t>Team around the school meetings with the local authority triage cases and off support where needed.</a:t>
                      </a:r>
                    </a:p>
                  </a:txBody>
                  <a:tcPr>
                    <a:solidFill>
                      <a:schemeClr val="tx1">
                        <a:lumMod val="85000"/>
                      </a:schemeClr>
                    </a:solidFill>
                  </a:tcPr>
                </a:tc>
                <a:tc>
                  <a:txBody>
                    <a:bodyPr/>
                    <a:lstStyle/>
                    <a:p>
                      <a:r>
                        <a:rPr lang="en-GB" b="0" dirty="0">
                          <a:solidFill>
                            <a:schemeClr val="bg1"/>
                          </a:solidFill>
                        </a:rPr>
                        <a:t>ATT – Access through technology for pupils with speech or literacy barriers to accessing learning .</a:t>
                      </a:r>
                    </a:p>
                  </a:txBody>
                  <a:tcPr>
                    <a:solidFill>
                      <a:schemeClr val="tx1">
                        <a:lumMod val="85000"/>
                      </a:schemeClr>
                    </a:solidFill>
                  </a:tcPr>
                </a:tc>
                <a:extLst>
                  <a:ext uri="{0D108BD9-81ED-4DB2-BD59-A6C34878D82A}">
                    <a16:rowId xmlns:a16="http://schemas.microsoft.com/office/drawing/2014/main" val="2393957364"/>
                  </a:ext>
                </a:extLst>
              </a:tr>
              <a:tr h="1787548">
                <a:tc>
                  <a:txBody>
                    <a:bodyPr/>
                    <a:lstStyle/>
                    <a:p>
                      <a:r>
                        <a:rPr lang="en-GB"/>
                        <a:t>Just One Norfolk – link to School health. Can support developmental progress or health needs including speech and language concerns.</a:t>
                      </a:r>
                      <a:endParaRPr lang="en-GB" dirty="0"/>
                    </a:p>
                  </a:txBody>
                  <a:tcPr/>
                </a:tc>
                <a:tc>
                  <a:txBody>
                    <a:bodyPr/>
                    <a:lstStyle/>
                    <a:p>
                      <a:r>
                        <a:rPr lang="en-GB"/>
                        <a:t>School and Community team – individual referrals and school- based interventions for pupils with emerging need.</a:t>
                      </a:r>
                      <a:endParaRPr lang="en-GB" dirty="0"/>
                    </a:p>
                  </a:txBody>
                  <a:tcPr/>
                </a:tc>
                <a:tc>
                  <a:txBody>
                    <a:bodyPr/>
                    <a:lstStyle/>
                    <a:p>
                      <a:r>
                        <a:rPr lang="en-GB"/>
                        <a:t>Sensory support team – Advice and support for school around pupils with sensory impairments.</a:t>
                      </a:r>
                      <a:endParaRPr lang="en-GB" dirty="0"/>
                    </a:p>
                  </a:txBody>
                  <a:tcPr/>
                </a:tc>
                <a:extLst>
                  <a:ext uri="{0D108BD9-81ED-4DB2-BD59-A6C34878D82A}">
                    <a16:rowId xmlns:a16="http://schemas.microsoft.com/office/drawing/2014/main" val="896551259"/>
                  </a:ext>
                </a:extLst>
              </a:tr>
              <a:tr h="2069792">
                <a:tc>
                  <a:txBody>
                    <a:bodyPr/>
                    <a:lstStyle/>
                    <a:p>
                      <a:r>
                        <a:rPr lang="en-GB"/>
                        <a:t>Speech and language therapy team – individual pupil referrals after intervention in school. Seen at home or school.</a:t>
                      </a:r>
                      <a:endParaRPr lang="en-GB" dirty="0"/>
                    </a:p>
                  </a:txBody>
                  <a:tcPr/>
                </a:tc>
                <a:tc>
                  <a:txBody>
                    <a:bodyPr/>
                    <a:lstStyle/>
                    <a:p>
                      <a:r>
                        <a:rPr lang="en-GB"/>
                        <a:t>Community Paediatrician – Newberry Clinic. This referral is made by a GP but school can support with a letter.</a:t>
                      </a:r>
                      <a:endParaRPr lang="en-GB" dirty="0"/>
                    </a:p>
                  </a:txBody>
                  <a:tcPr/>
                </a:tc>
                <a:tc>
                  <a:txBody>
                    <a:bodyPr/>
                    <a:lstStyle/>
                    <a:p>
                      <a:r>
                        <a:rPr lang="en-GB" dirty="0"/>
                        <a:t>Mental health support team – Individual referrals for pupils with emerging mental health needs. Staff work with the parent to support the child.</a:t>
                      </a:r>
                    </a:p>
                  </a:txBody>
                  <a:tcPr/>
                </a:tc>
                <a:extLst>
                  <a:ext uri="{0D108BD9-81ED-4DB2-BD59-A6C34878D82A}">
                    <a16:rowId xmlns:a16="http://schemas.microsoft.com/office/drawing/2014/main" val="2980911593"/>
                  </a:ext>
                </a:extLst>
              </a:tr>
            </a:tbl>
          </a:graphicData>
        </a:graphic>
      </p:graphicFrame>
      <p:pic>
        <p:nvPicPr>
          <p:cNvPr id="3" name="Picture 2" descr="A close-up of a logo&#10;&#10;Description automatically generated">
            <a:extLst>
              <a:ext uri="{FF2B5EF4-FFF2-40B4-BE49-F238E27FC236}">
                <a16:creationId xmlns:a16="http://schemas.microsoft.com/office/drawing/2014/main" id="{AAAD232D-AFBC-AB67-7C24-07A3E86C5C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318" y="0"/>
            <a:ext cx="2568163" cy="723963"/>
          </a:xfrm>
          <a:prstGeom prst="rect">
            <a:avLst/>
          </a:prstGeom>
        </p:spPr>
      </p:pic>
    </p:spTree>
    <p:extLst>
      <p:ext uri="{BB962C8B-B14F-4D97-AF65-F5344CB8AC3E}">
        <p14:creationId xmlns:p14="http://schemas.microsoft.com/office/powerpoint/2010/main" val="11893979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7DB1A-0164-16DF-68BB-1CA839C56473}"/>
              </a:ext>
            </a:extLst>
          </p:cNvPr>
          <p:cNvSpPr>
            <a:spLocks noGrp="1"/>
          </p:cNvSpPr>
          <p:nvPr>
            <p:ph type="title"/>
          </p:nvPr>
        </p:nvSpPr>
        <p:spPr>
          <a:xfrm>
            <a:off x="2823908" y="-237744"/>
            <a:ext cx="8534400" cy="1507067"/>
          </a:xfrm>
        </p:spPr>
        <p:txBody>
          <a:bodyPr/>
          <a:lstStyle/>
          <a:p>
            <a:r>
              <a:rPr lang="en-GB" dirty="0"/>
              <a:t>Useful contacts</a:t>
            </a:r>
          </a:p>
        </p:txBody>
      </p:sp>
      <p:graphicFrame>
        <p:nvGraphicFramePr>
          <p:cNvPr id="5" name="Table 4">
            <a:extLst>
              <a:ext uri="{FF2B5EF4-FFF2-40B4-BE49-F238E27FC236}">
                <a16:creationId xmlns:a16="http://schemas.microsoft.com/office/drawing/2014/main" id="{5DD7C7BC-2B19-20EF-ADEF-7953601BFEB5}"/>
              </a:ext>
            </a:extLst>
          </p:cNvPr>
          <p:cNvGraphicFramePr>
            <a:graphicFrameLocks/>
          </p:cNvGraphicFramePr>
          <p:nvPr>
            <p:extLst>
              <p:ext uri="{D42A27DB-BD31-4B8C-83A1-F6EECF244321}">
                <p14:modId xmlns:p14="http://schemas.microsoft.com/office/powerpoint/2010/main" val="912235751"/>
              </p:ext>
            </p:extLst>
          </p:nvPr>
        </p:nvGraphicFramePr>
        <p:xfrm>
          <a:off x="1940560" y="1423754"/>
          <a:ext cx="8127999" cy="329692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652467406"/>
                    </a:ext>
                  </a:extLst>
                </a:gridCol>
                <a:gridCol w="2875619">
                  <a:extLst>
                    <a:ext uri="{9D8B030D-6E8A-4147-A177-3AD203B41FA5}">
                      <a16:colId xmlns:a16="http://schemas.microsoft.com/office/drawing/2014/main" val="1158237321"/>
                    </a:ext>
                  </a:extLst>
                </a:gridCol>
                <a:gridCol w="2543047">
                  <a:extLst>
                    <a:ext uri="{9D8B030D-6E8A-4147-A177-3AD203B41FA5}">
                      <a16:colId xmlns:a16="http://schemas.microsoft.com/office/drawing/2014/main" val="2425945187"/>
                    </a:ext>
                  </a:extLst>
                </a:gridCol>
              </a:tblGrid>
              <a:tr h="370840">
                <a:tc>
                  <a:txBody>
                    <a:bodyPr/>
                    <a:lstStyle/>
                    <a:p>
                      <a:r>
                        <a:rPr lang="en-GB" dirty="0">
                          <a:solidFill>
                            <a:schemeClr val="tx1"/>
                          </a:solidFill>
                          <a:hlinkClick r:id="rId2">
                            <a:extLst>
                              <a:ext uri="{A12FA001-AC4F-418D-AE19-62706E023703}">
                                <ahyp:hlinkClr xmlns:ahyp="http://schemas.microsoft.com/office/drawing/2018/hyperlinkcolor" val="tx"/>
                              </a:ext>
                            </a:extLst>
                          </a:hlinkClick>
                        </a:rPr>
                        <a:t>Family Action </a:t>
                      </a:r>
                      <a:r>
                        <a:rPr lang="en-GB" dirty="0"/>
                        <a:t>– support for families at any stage of the SEND </a:t>
                      </a:r>
                      <a:r>
                        <a:rPr lang="en-GB" dirty="0">
                          <a:solidFill>
                            <a:schemeClr val="tx1"/>
                          </a:solidFill>
                        </a:rPr>
                        <a:t>journey</a:t>
                      </a:r>
                    </a:p>
                  </a:txBody>
                  <a:tcPr/>
                </a:tc>
                <a:tc>
                  <a:txBody>
                    <a:bodyPr/>
                    <a:lstStyle/>
                    <a:p>
                      <a:r>
                        <a:rPr lang="en-GB" dirty="0"/>
                        <a:t>British Dyslexia Association </a:t>
                      </a:r>
                      <a:r>
                        <a:rPr lang="en-GB" dirty="0">
                          <a:solidFill>
                            <a:schemeClr val="tx1"/>
                          </a:solidFill>
                        </a:rPr>
                        <a:t>- </a:t>
                      </a:r>
                      <a:r>
                        <a:rPr lang="en-GB" dirty="0">
                          <a:solidFill>
                            <a:schemeClr val="tx1"/>
                          </a:solidFill>
                          <a:hlinkClick r:id="rId3">
                            <a:extLst>
                              <a:ext uri="{A12FA001-AC4F-418D-AE19-62706E023703}">
                                <ahyp:hlinkClr xmlns:ahyp="http://schemas.microsoft.com/office/drawing/2018/hyperlinkcolor" val="tx"/>
                              </a:ext>
                            </a:extLst>
                          </a:hlinkClick>
                        </a:rPr>
                        <a:t>British Dyslexia Association (bdadyslexia.org.uk</a:t>
                      </a:r>
                      <a:r>
                        <a:rPr lang="en-GB" dirty="0">
                          <a:solidFill>
                            <a:srgbClr val="0D2E46"/>
                          </a:solidFill>
                          <a:hlinkClick r:id="rId3">
                            <a:extLst>
                              <a:ext uri="{A12FA001-AC4F-418D-AE19-62706E023703}">
                                <ahyp:hlinkClr xmlns:ahyp="http://schemas.microsoft.com/office/drawing/2018/hyperlinkcolor" val="tx"/>
                              </a:ext>
                            </a:extLst>
                          </a:hlinkClick>
                        </a:rPr>
                        <a:t>)</a:t>
                      </a:r>
                      <a:endParaRPr lang="en-GB" dirty="0"/>
                    </a:p>
                  </a:txBody>
                  <a:tcPr/>
                </a:tc>
                <a:tc>
                  <a:txBody>
                    <a:bodyPr/>
                    <a:lstStyle/>
                    <a:p>
                      <a:r>
                        <a:rPr lang="en-GB" dirty="0">
                          <a:solidFill>
                            <a:schemeClr val="tx1"/>
                          </a:solidFill>
                          <a:hlinkClick r:id="rId4">
                            <a:extLst>
                              <a:ext uri="{A12FA001-AC4F-418D-AE19-62706E023703}">
                                <ahyp:hlinkClr xmlns:ahyp="http://schemas.microsoft.com/office/drawing/2018/hyperlinkcolor" val="tx"/>
                              </a:ext>
                            </a:extLst>
                          </a:hlinkClick>
                        </a:rPr>
                        <a:t>Sunbeams play </a:t>
                      </a:r>
                      <a:r>
                        <a:rPr lang="en-GB" dirty="0"/>
                        <a:t>– Great Yarmouth – support for children with autism</a:t>
                      </a:r>
                    </a:p>
                  </a:txBody>
                  <a:tcPr/>
                </a:tc>
                <a:extLst>
                  <a:ext uri="{0D108BD9-81ED-4DB2-BD59-A6C34878D82A}">
                    <a16:rowId xmlns:a16="http://schemas.microsoft.com/office/drawing/2014/main" val="4124228614"/>
                  </a:ext>
                </a:extLst>
              </a:tr>
              <a:tr h="370840">
                <a:tc>
                  <a:txBody>
                    <a:bodyPr/>
                    <a:lstStyle/>
                    <a:p>
                      <a:r>
                        <a:rPr lang="en-GB" dirty="0"/>
                        <a:t>NANSA – Norfolk and Norwich SEND Association – support and activities </a:t>
                      </a:r>
                      <a:r>
                        <a:rPr lang="en-GB" dirty="0" err="1">
                          <a:hlinkClick r:id="rId5"/>
                        </a:rPr>
                        <a:t>Nansa</a:t>
                      </a:r>
                      <a:endParaRPr lang="en-GB" dirty="0"/>
                    </a:p>
                    <a:p>
                      <a:r>
                        <a:rPr lang="en-GB" dirty="0" err="1">
                          <a:hlinkClick r:id="rId6"/>
                        </a:rPr>
                        <a:t>SENsational</a:t>
                      </a:r>
                      <a:r>
                        <a:rPr lang="en-GB" dirty="0">
                          <a:hlinkClick r:id="rId6"/>
                        </a:rPr>
                        <a:t> Families | </a:t>
                      </a:r>
                      <a:r>
                        <a:rPr lang="en-GB" dirty="0" err="1">
                          <a:hlinkClick r:id="rId6"/>
                        </a:rPr>
                        <a:t>Nansa</a:t>
                      </a:r>
                      <a:endParaRPr lang="en-GB" dirty="0"/>
                    </a:p>
                  </a:txBody>
                  <a:tcPr/>
                </a:tc>
                <a:tc>
                  <a:txBody>
                    <a:bodyPr/>
                    <a:lstStyle/>
                    <a:p>
                      <a:r>
                        <a:rPr lang="en-GB" dirty="0"/>
                        <a:t>SENDIASS – free impartial advice for parents </a:t>
                      </a:r>
                      <a:r>
                        <a:rPr lang="en-GB" dirty="0">
                          <a:hlinkClick r:id="rId7"/>
                        </a:rPr>
                        <a:t>SENDIASS Home - Kids</a:t>
                      </a:r>
                      <a:endParaRPr lang="en-GB" dirty="0"/>
                    </a:p>
                  </a:txBody>
                  <a:tcPr/>
                </a:tc>
                <a:tc>
                  <a:txBody>
                    <a:bodyPr/>
                    <a:lstStyle/>
                    <a:p>
                      <a:r>
                        <a:rPr lang="en-GB" dirty="0">
                          <a:hlinkClick r:id="rId8"/>
                        </a:rPr>
                        <a:t>Autism Anglia –</a:t>
                      </a:r>
                      <a:r>
                        <a:rPr lang="en-GB" dirty="0"/>
                        <a:t> Charity supporting people with autism  </a:t>
                      </a:r>
                    </a:p>
                  </a:txBody>
                  <a:tcPr/>
                </a:tc>
                <a:extLst>
                  <a:ext uri="{0D108BD9-81ED-4DB2-BD59-A6C34878D82A}">
                    <a16:rowId xmlns:a16="http://schemas.microsoft.com/office/drawing/2014/main" val="1185497691"/>
                  </a:ext>
                </a:extLst>
              </a:tr>
              <a:tr h="370840">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3152837744"/>
                  </a:ext>
                </a:extLst>
              </a:tr>
            </a:tbl>
          </a:graphicData>
        </a:graphic>
      </p:graphicFrame>
      <p:pic>
        <p:nvPicPr>
          <p:cNvPr id="3" name="Picture 2" descr="A close-up of a logo&#10;&#10;Description automatically generated">
            <a:extLst>
              <a:ext uri="{FF2B5EF4-FFF2-40B4-BE49-F238E27FC236}">
                <a16:creationId xmlns:a16="http://schemas.microsoft.com/office/drawing/2014/main" id="{BF40AEAE-4EC2-3899-A7C8-532EB83D20C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4038" y="0"/>
            <a:ext cx="2568163" cy="723963"/>
          </a:xfrm>
          <a:prstGeom prst="rect">
            <a:avLst/>
          </a:prstGeom>
        </p:spPr>
      </p:pic>
    </p:spTree>
    <p:extLst>
      <p:ext uri="{BB962C8B-B14F-4D97-AF65-F5344CB8AC3E}">
        <p14:creationId xmlns:p14="http://schemas.microsoft.com/office/powerpoint/2010/main" val="34159640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92000"/>
                <a:satMod val="169000"/>
                <a:lumMod val="164000"/>
              </a:schemeClr>
            </a:gs>
            <a:gs pos="100000">
              <a:schemeClr val="bg2">
                <a:shade val="96000"/>
                <a:satMod val="120000"/>
                <a:lumMod val="90000"/>
              </a:schemeClr>
            </a:gs>
          </a:gsLst>
          <a:path path="circle">
            <a:fillToRect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D81A3-6446-6B9A-58F7-860B91052558}"/>
              </a:ext>
            </a:extLst>
          </p:cNvPr>
          <p:cNvSpPr>
            <a:spLocks noGrp="1"/>
          </p:cNvSpPr>
          <p:nvPr>
            <p:ph type="title"/>
          </p:nvPr>
        </p:nvSpPr>
        <p:spPr>
          <a:xfrm>
            <a:off x="3321801" y="-249024"/>
            <a:ext cx="8410618" cy="1338083"/>
          </a:xfrm>
        </p:spPr>
        <p:txBody>
          <a:bodyPr>
            <a:normAutofit/>
          </a:bodyPr>
          <a:lstStyle/>
          <a:p>
            <a:r>
              <a:rPr lang="en-GB" dirty="0">
                <a:solidFill>
                  <a:srgbClr val="FFFFFF"/>
                </a:solidFill>
              </a:rPr>
              <a:t>Evaluating our provision</a:t>
            </a:r>
          </a:p>
        </p:txBody>
      </p:sp>
      <p:graphicFrame>
        <p:nvGraphicFramePr>
          <p:cNvPr id="5" name="Content Placeholder 2">
            <a:extLst>
              <a:ext uri="{FF2B5EF4-FFF2-40B4-BE49-F238E27FC236}">
                <a16:creationId xmlns:a16="http://schemas.microsoft.com/office/drawing/2014/main" id="{48D49035-A2A6-89B4-74EE-A8F732487519}"/>
              </a:ext>
            </a:extLst>
          </p:cNvPr>
          <p:cNvGraphicFramePr>
            <a:graphicFrameLocks noGrp="1"/>
          </p:cNvGraphicFramePr>
          <p:nvPr>
            <p:ph idx="1"/>
            <p:extLst>
              <p:ext uri="{D42A27DB-BD31-4B8C-83A1-F6EECF244321}">
                <p14:modId xmlns:p14="http://schemas.microsoft.com/office/powerpoint/2010/main" val="2416693948"/>
              </p:ext>
            </p:extLst>
          </p:nvPr>
        </p:nvGraphicFramePr>
        <p:xfrm>
          <a:off x="940645" y="941424"/>
          <a:ext cx="6190459" cy="47687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126CC59B-641A-BEA4-7804-93EB62A1A3CA}"/>
              </a:ext>
            </a:extLst>
          </p:cNvPr>
          <p:cNvSpPr txBox="1"/>
          <p:nvPr/>
        </p:nvSpPr>
        <p:spPr>
          <a:xfrm>
            <a:off x="7609899" y="2178118"/>
            <a:ext cx="3943927" cy="1569660"/>
          </a:xfrm>
          <a:prstGeom prst="rect">
            <a:avLst/>
          </a:prstGeom>
          <a:noFill/>
        </p:spPr>
        <p:txBody>
          <a:bodyPr wrap="square" rtlCol="0">
            <a:spAutoFit/>
          </a:bodyPr>
          <a:lstStyle/>
          <a:p>
            <a:r>
              <a:rPr lang="en-GB" sz="2400" dirty="0"/>
              <a:t>We monitor and evaluate our provision using a range of methods.</a:t>
            </a:r>
          </a:p>
        </p:txBody>
      </p:sp>
      <p:pic>
        <p:nvPicPr>
          <p:cNvPr id="3" name="Picture 2" descr="A close-up of a logo&#10;&#10;Description automatically generated">
            <a:extLst>
              <a:ext uri="{FF2B5EF4-FFF2-40B4-BE49-F238E27FC236}">
                <a16:creationId xmlns:a16="http://schemas.microsoft.com/office/drawing/2014/main" id="{F50B0906-10E9-AC6E-7D98-3D159F70E55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8318" y="0"/>
            <a:ext cx="2568163" cy="723963"/>
          </a:xfrm>
          <a:prstGeom prst="rect">
            <a:avLst/>
          </a:prstGeom>
        </p:spPr>
      </p:pic>
    </p:spTree>
    <p:extLst>
      <p:ext uri="{BB962C8B-B14F-4D97-AF65-F5344CB8AC3E}">
        <p14:creationId xmlns:p14="http://schemas.microsoft.com/office/powerpoint/2010/main" val="1697439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702D1-303C-6DAF-A547-F41E71C56C8B}"/>
              </a:ext>
            </a:extLst>
          </p:cNvPr>
          <p:cNvSpPr>
            <a:spLocks noGrp="1"/>
          </p:cNvSpPr>
          <p:nvPr>
            <p:ph type="title"/>
          </p:nvPr>
        </p:nvSpPr>
        <p:spPr>
          <a:xfrm>
            <a:off x="5283644" y="70781"/>
            <a:ext cx="8534400" cy="843620"/>
          </a:xfrm>
        </p:spPr>
        <p:txBody>
          <a:bodyPr/>
          <a:lstStyle/>
          <a:p>
            <a:r>
              <a:rPr lang="en-GB" dirty="0"/>
              <a:t>Governors</a:t>
            </a:r>
          </a:p>
        </p:txBody>
      </p:sp>
      <p:graphicFrame>
        <p:nvGraphicFramePr>
          <p:cNvPr id="9" name="Content Placeholder 2">
            <a:extLst>
              <a:ext uri="{FF2B5EF4-FFF2-40B4-BE49-F238E27FC236}">
                <a16:creationId xmlns:a16="http://schemas.microsoft.com/office/drawing/2014/main" id="{EB4328C8-705F-22AB-C86A-D62ECA1C7E22}"/>
              </a:ext>
            </a:extLst>
          </p:cNvPr>
          <p:cNvGraphicFramePr>
            <a:graphicFrameLocks noGrp="1"/>
          </p:cNvGraphicFramePr>
          <p:nvPr>
            <p:ph idx="1"/>
            <p:extLst>
              <p:ext uri="{D42A27DB-BD31-4B8C-83A1-F6EECF244321}">
                <p14:modId xmlns:p14="http://schemas.microsoft.com/office/powerpoint/2010/main" val="1983900091"/>
              </p:ext>
            </p:extLst>
          </p:nvPr>
        </p:nvGraphicFramePr>
        <p:xfrm>
          <a:off x="1491932" y="1417320"/>
          <a:ext cx="8534400" cy="36152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CC110613-8214-86B8-C830-CB0FC6927B95}"/>
              </a:ext>
            </a:extLst>
          </p:cNvPr>
          <p:cNvSpPr txBox="1"/>
          <p:nvPr/>
        </p:nvSpPr>
        <p:spPr>
          <a:xfrm>
            <a:off x="876300" y="1548469"/>
            <a:ext cx="9324975" cy="369332"/>
          </a:xfrm>
          <a:prstGeom prst="rect">
            <a:avLst/>
          </a:prstGeom>
          <a:noFill/>
        </p:spPr>
        <p:txBody>
          <a:bodyPr wrap="square" rtlCol="0">
            <a:spAutoFit/>
          </a:bodyPr>
          <a:lstStyle/>
          <a:p>
            <a:r>
              <a:rPr lang="en-GB" dirty="0"/>
              <a:t>Governors support our school by:</a:t>
            </a:r>
          </a:p>
        </p:txBody>
      </p:sp>
      <p:pic>
        <p:nvPicPr>
          <p:cNvPr id="3" name="Picture 2" descr="A close-up of a logo&#10;&#10;Description automatically generated">
            <a:extLst>
              <a:ext uri="{FF2B5EF4-FFF2-40B4-BE49-F238E27FC236}">
                <a16:creationId xmlns:a16="http://schemas.microsoft.com/office/drawing/2014/main" id="{9DBD7FE0-59AF-37BE-164B-952D0DD2A8C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0037" y="0"/>
            <a:ext cx="2568163" cy="723963"/>
          </a:xfrm>
          <a:prstGeom prst="rect">
            <a:avLst/>
          </a:prstGeom>
        </p:spPr>
      </p:pic>
    </p:spTree>
    <p:extLst>
      <p:ext uri="{BB962C8B-B14F-4D97-AF65-F5344CB8AC3E}">
        <p14:creationId xmlns:p14="http://schemas.microsoft.com/office/powerpoint/2010/main" val="22072980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510AE-32D8-76E6-9A71-4EBABE7B42D7}"/>
              </a:ext>
            </a:extLst>
          </p:cNvPr>
          <p:cNvSpPr>
            <a:spLocks noGrp="1"/>
          </p:cNvSpPr>
          <p:nvPr>
            <p:ph type="title"/>
          </p:nvPr>
        </p:nvSpPr>
        <p:spPr>
          <a:xfrm>
            <a:off x="3392424" y="85840"/>
            <a:ext cx="8534400" cy="1507067"/>
          </a:xfrm>
        </p:spPr>
        <p:txBody>
          <a:bodyPr/>
          <a:lstStyle/>
          <a:p>
            <a:r>
              <a:rPr lang="en-GB" dirty="0"/>
              <a:t>Access to the curriculum</a:t>
            </a:r>
          </a:p>
        </p:txBody>
      </p:sp>
      <p:graphicFrame>
        <p:nvGraphicFramePr>
          <p:cNvPr id="6" name="Content Placeholder 2">
            <a:extLst>
              <a:ext uri="{FF2B5EF4-FFF2-40B4-BE49-F238E27FC236}">
                <a16:creationId xmlns:a16="http://schemas.microsoft.com/office/drawing/2014/main" id="{5FDC6866-FFFA-493C-B5C4-BC8A42B8E49B}"/>
              </a:ext>
            </a:extLst>
          </p:cNvPr>
          <p:cNvGraphicFramePr>
            <a:graphicFrameLocks noGrp="1"/>
          </p:cNvGraphicFramePr>
          <p:nvPr>
            <p:ph idx="1"/>
            <p:extLst>
              <p:ext uri="{D42A27DB-BD31-4B8C-83A1-F6EECF244321}">
                <p14:modId xmlns:p14="http://schemas.microsoft.com/office/powerpoint/2010/main" val="3268737512"/>
              </p:ext>
            </p:extLst>
          </p:nvPr>
        </p:nvGraphicFramePr>
        <p:xfrm>
          <a:off x="1639645" y="2461852"/>
          <a:ext cx="8534400" cy="36152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54762D5F-2210-7A17-FAED-DEFA454DC9C7}"/>
              </a:ext>
            </a:extLst>
          </p:cNvPr>
          <p:cNvSpPr txBox="1"/>
          <p:nvPr/>
        </p:nvSpPr>
        <p:spPr>
          <a:xfrm>
            <a:off x="1856410" y="1489836"/>
            <a:ext cx="8802065" cy="400110"/>
          </a:xfrm>
          <a:prstGeom prst="rect">
            <a:avLst/>
          </a:prstGeom>
          <a:noFill/>
        </p:spPr>
        <p:txBody>
          <a:bodyPr wrap="square" rtlCol="0">
            <a:spAutoFit/>
          </a:bodyPr>
          <a:lstStyle/>
          <a:p>
            <a:r>
              <a:rPr lang="en-GB" sz="2000" dirty="0"/>
              <a:t>We provide the following to support children to access their learning</a:t>
            </a:r>
          </a:p>
        </p:txBody>
      </p:sp>
      <p:pic>
        <p:nvPicPr>
          <p:cNvPr id="3" name="Picture 2" descr="A close-up of a logo&#10;&#10;Description automatically generated">
            <a:extLst>
              <a:ext uri="{FF2B5EF4-FFF2-40B4-BE49-F238E27FC236}">
                <a16:creationId xmlns:a16="http://schemas.microsoft.com/office/drawing/2014/main" id="{2CAF986A-921C-A0A3-B1AD-92D38ADB02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6791" y="0"/>
            <a:ext cx="2568163" cy="723963"/>
          </a:xfrm>
          <a:prstGeom prst="rect">
            <a:avLst/>
          </a:prstGeom>
        </p:spPr>
      </p:pic>
    </p:spTree>
    <p:extLst>
      <p:ext uri="{BB962C8B-B14F-4D97-AF65-F5344CB8AC3E}">
        <p14:creationId xmlns:p14="http://schemas.microsoft.com/office/powerpoint/2010/main" val="31643311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70128-EAD1-9F28-08B8-941E35F184FF}"/>
              </a:ext>
            </a:extLst>
          </p:cNvPr>
          <p:cNvSpPr>
            <a:spLocks noGrp="1"/>
          </p:cNvSpPr>
          <p:nvPr>
            <p:ph type="title"/>
          </p:nvPr>
        </p:nvSpPr>
        <p:spPr>
          <a:xfrm>
            <a:off x="3122612" y="127768"/>
            <a:ext cx="8534400" cy="1507067"/>
          </a:xfrm>
        </p:spPr>
        <p:txBody>
          <a:bodyPr/>
          <a:lstStyle/>
          <a:p>
            <a:r>
              <a:rPr lang="en-GB" dirty="0"/>
              <a:t>Access to enrichment activities</a:t>
            </a:r>
          </a:p>
        </p:txBody>
      </p:sp>
      <p:graphicFrame>
        <p:nvGraphicFramePr>
          <p:cNvPr id="8" name="Content Placeholder 2">
            <a:extLst>
              <a:ext uri="{FF2B5EF4-FFF2-40B4-BE49-F238E27FC236}">
                <a16:creationId xmlns:a16="http://schemas.microsoft.com/office/drawing/2014/main" id="{AD4ACD8E-8410-A464-CA28-B078D7EC421F}"/>
              </a:ext>
            </a:extLst>
          </p:cNvPr>
          <p:cNvGraphicFramePr>
            <a:graphicFrameLocks noGrp="1"/>
          </p:cNvGraphicFramePr>
          <p:nvPr>
            <p:ph idx="1"/>
          </p:nvPr>
        </p:nvGraphicFramePr>
        <p:xfrm>
          <a:off x="1995775" y="2819400"/>
          <a:ext cx="8534400" cy="36152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8F49E046-7733-8338-D3FC-7A932CF7B8A9}"/>
              </a:ext>
            </a:extLst>
          </p:cNvPr>
          <p:cNvSpPr txBox="1"/>
          <p:nvPr/>
        </p:nvSpPr>
        <p:spPr>
          <a:xfrm>
            <a:off x="534988" y="1173170"/>
            <a:ext cx="6114472" cy="1477328"/>
          </a:xfrm>
          <a:prstGeom prst="rect">
            <a:avLst/>
          </a:prstGeom>
          <a:noFill/>
        </p:spPr>
        <p:txBody>
          <a:bodyPr wrap="square" rtlCol="0">
            <a:spAutoFit/>
          </a:bodyPr>
          <a:lstStyle/>
          <a:p>
            <a:r>
              <a:rPr lang="en-GB" dirty="0"/>
              <a:t>We want all pupils to have access to the enriching activities offered in our academy.</a:t>
            </a:r>
          </a:p>
          <a:p>
            <a:endParaRPr lang="en-GB" dirty="0"/>
          </a:p>
          <a:p>
            <a:endParaRPr lang="en-GB" dirty="0"/>
          </a:p>
          <a:p>
            <a:r>
              <a:rPr lang="en-GB" dirty="0"/>
              <a:t>We will provide:</a:t>
            </a:r>
          </a:p>
        </p:txBody>
      </p:sp>
      <p:pic>
        <p:nvPicPr>
          <p:cNvPr id="3" name="Picture 2" descr="A close-up of a logo&#10;&#10;Description automatically generated">
            <a:extLst>
              <a:ext uri="{FF2B5EF4-FFF2-40B4-BE49-F238E27FC236}">
                <a16:creationId xmlns:a16="http://schemas.microsoft.com/office/drawing/2014/main" id="{CAF0AD74-D59A-BFEA-9037-91B42BA34C5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4500" y="0"/>
            <a:ext cx="2568163" cy="723963"/>
          </a:xfrm>
          <a:prstGeom prst="rect">
            <a:avLst/>
          </a:prstGeom>
        </p:spPr>
      </p:pic>
    </p:spTree>
    <p:extLst>
      <p:ext uri="{BB962C8B-B14F-4D97-AF65-F5344CB8AC3E}">
        <p14:creationId xmlns:p14="http://schemas.microsoft.com/office/powerpoint/2010/main" val="26516913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412FB-4E1E-D447-8254-56F09BE6C9E4}"/>
              </a:ext>
            </a:extLst>
          </p:cNvPr>
          <p:cNvSpPr>
            <a:spLocks noGrp="1"/>
          </p:cNvSpPr>
          <p:nvPr>
            <p:ph type="title"/>
          </p:nvPr>
        </p:nvSpPr>
        <p:spPr/>
        <p:txBody>
          <a:bodyPr>
            <a:normAutofit fontScale="90000"/>
          </a:bodyPr>
          <a:lstStyle/>
          <a:p>
            <a:r>
              <a:rPr lang="en-GB" sz="4000">
                <a:solidFill>
                  <a:schemeClr val="tx2"/>
                </a:solidFill>
              </a:rPr>
              <a:t>How we support health and wellbeing</a:t>
            </a:r>
          </a:p>
        </p:txBody>
      </p:sp>
      <p:sp>
        <p:nvSpPr>
          <p:cNvPr id="3" name="Content Placeholder 2">
            <a:extLst>
              <a:ext uri="{FF2B5EF4-FFF2-40B4-BE49-F238E27FC236}">
                <a16:creationId xmlns:a16="http://schemas.microsoft.com/office/drawing/2014/main" id="{CBA41276-963C-FEC6-B51D-1511873ACA52}"/>
              </a:ext>
            </a:extLst>
          </p:cNvPr>
          <p:cNvSpPr>
            <a:spLocks noGrp="1"/>
          </p:cNvSpPr>
          <p:nvPr>
            <p:ph idx="1"/>
          </p:nvPr>
        </p:nvSpPr>
        <p:spPr/>
        <p:txBody>
          <a:bodyPr>
            <a:normAutofit/>
          </a:bodyPr>
          <a:lstStyle/>
          <a:p>
            <a:r>
              <a:rPr lang="en-GB" dirty="0">
                <a:solidFill>
                  <a:schemeClr val="tx1"/>
                </a:solidFill>
              </a:rPr>
              <a:t>Whole school ethos that values everyone as an individual.</a:t>
            </a:r>
          </a:p>
          <a:p>
            <a:r>
              <a:rPr lang="en-GB" dirty="0">
                <a:solidFill>
                  <a:schemeClr val="tx1"/>
                </a:solidFill>
              </a:rPr>
              <a:t>Safeguarding team supporting behaviour, attendance, SEN and Mental health.</a:t>
            </a:r>
          </a:p>
          <a:p>
            <a:r>
              <a:rPr lang="en-GB" dirty="0">
                <a:solidFill>
                  <a:schemeClr val="tx1"/>
                </a:solidFill>
              </a:rPr>
              <a:t>Whole school Zones of Regulation </a:t>
            </a:r>
          </a:p>
          <a:p>
            <a:r>
              <a:rPr lang="en-GB" dirty="0">
                <a:solidFill>
                  <a:schemeClr val="tx1"/>
                </a:solidFill>
              </a:rPr>
              <a:t>Care plans for pupils requiring medical or personal care</a:t>
            </a:r>
          </a:p>
          <a:p>
            <a:r>
              <a:rPr lang="en-GB" dirty="0">
                <a:solidFill>
                  <a:schemeClr val="tx1"/>
                </a:solidFill>
              </a:rPr>
              <a:t>Support with transition between years groups and on to high school.</a:t>
            </a:r>
          </a:p>
          <a:p>
            <a:r>
              <a:rPr lang="en-GB" dirty="0">
                <a:solidFill>
                  <a:schemeClr val="tx1"/>
                </a:solidFill>
              </a:rPr>
              <a:t>Whole-school work with the mental health support team.</a:t>
            </a:r>
          </a:p>
        </p:txBody>
      </p:sp>
      <p:pic>
        <p:nvPicPr>
          <p:cNvPr id="5" name="Picture 4" descr="A close-up of a logo&#10;&#10;Description automatically generated">
            <a:extLst>
              <a:ext uri="{FF2B5EF4-FFF2-40B4-BE49-F238E27FC236}">
                <a16:creationId xmlns:a16="http://schemas.microsoft.com/office/drawing/2014/main" id="{D6E9CDD5-37AA-437A-1F7E-BE3647A018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500" y="0"/>
            <a:ext cx="2568163" cy="723963"/>
          </a:xfrm>
          <a:prstGeom prst="rect">
            <a:avLst/>
          </a:prstGeom>
        </p:spPr>
      </p:pic>
    </p:spTree>
    <p:extLst>
      <p:ext uri="{BB962C8B-B14F-4D97-AF65-F5344CB8AC3E}">
        <p14:creationId xmlns:p14="http://schemas.microsoft.com/office/powerpoint/2010/main" val="1112981891"/>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446D1-A84E-DED5-6A84-F6E66B962C94}"/>
              </a:ext>
            </a:extLst>
          </p:cNvPr>
          <p:cNvSpPr>
            <a:spLocks noGrp="1"/>
          </p:cNvSpPr>
          <p:nvPr>
            <p:ph type="title"/>
          </p:nvPr>
        </p:nvSpPr>
        <p:spPr>
          <a:xfrm>
            <a:off x="3747670" y="0"/>
            <a:ext cx="5627158" cy="1507067"/>
          </a:xfrm>
        </p:spPr>
        <p:txBody>
          <a:bodyPr>
            <a:normAutofit/>
          </a:bodyPr>
          <a:lstStyle/>
          <a:p>
            <a:r>
              <a:rPr lang="en-GB" dirty="0"/>
              <a:t>Pastoral support</a:t>
            </a:r>
          </a:p>
        </p:txBody>
      </p:sp>
      <p:sp>
        <p:nvSpPr>
          <p:cNvPr id="18" name="Content Placeholder 2">
            <a:extLst>
              <a:ext uri="{FF2B5EF4-FFF2-40B4-BE49-F238E27FC236}">
                <a16:creationId xmlns:a16="http://schemas.microsoft.com/office/drawing/2014/main" id="{D0FC3249-45F7-C8E6-62EB-1620969AD409}"/>
              </a:ext>
            </a:extLst>
          </p:cNvPr>
          <p:cNvSpPr>
            <a:spLocks noGrp="1"/>
          </p:cNvSpPr>
          <p:nvPr>
            <p:ph idx="1"/>
          </p:nvPr>
        </p:nvSpPr>
        <p:spPr>
          <a:xfrm>
            <a:off x="3876300" y="1997363"/>
            <a:ext cx="6626072" cy="3615267"/>
          </a:xfrm>
        </p:spPr>
        <p:txBody>
          <a:bodyPr>
            <a:normAutofit/>
          </a:bodyPr>
          <a:lstStyle/>
          <a:p>
            <a:pPr>
              <a:lnSpc>
                <a:spcPct val="90000"/>
              </a:lnSpc>
            </a:pPr>
            <a:r>
              <a:rPr lang="en-GB" sz="1900" dirty="0"/>
              <a:t>Behaviour support</a:t>
            </a:r>
          </a:p>
          <a:p>
            <a:pPr>
              <a:lnSpc>
                <a:spcPct val="90000"/>
              </a:lnSpc>
            </a:pPr>
            <a:r>
              <a:rPr lang="en-GB" sz="1900" dirty="0"/>
              <a:t>Mental health team</a:t>
            </a:r>
          </a:p>
          <a:p>
            <a:pPr>
              <a:lnSpc>
                <a:spcPct val="90000"/>
              </a:lnSpc>
            </a:pPr>
            <a:r>
              <a:rPr lang="en-GB" sz="1900" dirty="0"/>
              <a:t>PSHE lessons</a:t>
            </a:r>
          </a:p>
          <a:p>
            <a:pPr>
              <a:lnSpc>
                <a:spcPct val="90000"/>
              </a:lnSpc>
            </a:pPr>
            <a:r>
              <a:rPr lang="en-GB" sz="1900" dirty="0"/>
              <a:t>School council</a:t>
            </a:r>
          </a:p>
          <a:p>
            <a:pPr>
              <a:lnSpc>
                <a:spcPct val="90000"/>
              </a:lnSpc>
            </a:pPr>
            <a:r>
              <a:rPr lang="en-GB" sz="1900" dirty="0"/>
              <a:t>Additional support</a:t>
            </a:r>
          </a:p>
          <a:p>
            <a:pPr>
              <a:lnSpc>
                <a:spcPct val="90000"/>
              </a:lnSpc>
            </a:pPr>
            <a:r>
              <a:rPr lang="en-GB" sz="1900" dirty="0"/>
              <a:t>Emotional literacy</a:t>
            </a:r>
          </a:p>
          <a:p>
            <a:pPr>
              <a:lnSpc>
                <a:spcPct val="90000"/>
              </a:lnSpc>
            </a:pPr>
            <a:r>
              <a:rPr lang="en-GB" sz="1900" dirty="0"/>
              <a:t>Social skills groups</a:t>
            </a:r>
          </a:p>
          <a:p>
            <a:pPr>
              <a:lnSpc>
                <a:spcPct val="90000"/>
              </a:lnSpc>
            </a:pPr>
            <a:r>
              <a:rPr lang="en-GB" sz="1900" dirty="0"/>
              <a:t>Home school liaison</a:t>
            </a:r>
          </a:p>
          <a:p>
            <a:pPr>
              <a:lnSpc>
                <a:spcPct val="90000"/>
              </a:lnSpc>
            </a:pPr>
            <a:r>
              <a:rPr lang="en-GB" sz="1900" dirty="0"/>
              <a:t>Family liaison officer</a:t>
            </a:r>
          </a:p>
        </p:txBody>
      </p:sp>
      <p:pic>
        <p:nvPicPr>
          <p:cNvPr id="17" name="Picture 16" descr="Hands holding each other's wrists and interlinked to form a circle">
            <a:extLst>
              <a:ext uri="{FF2B5EF4-FFF2-40B4-BE49-F238E27FC236}">
                <a16:creationId xmlns:a16="http://schemas.microsoft.com/office/drawing/2014/main" id="{717F21C3-4839-E99F-B3FF-3281672D8A0C}"/>
              </a:ext>
            </a:extLst>
          </p:cNvPr>
          <p:cNvPicPr>
            <a:picLocks noChangeAspect="1"/>
          </p:cNvPicPr>
          <p:nvPr/>
        </p:nvPicPr>
        <p:blipFill>
          <a:blip r:embed="rId2"/>
          <a:srcRect l="34774" r="31139" b="-1"/>
          <a:stretch/>
        </p:blipFill>
        <p:spPr>
          <a:xfrm>
            <a:off x="831" y="10"/>
            <a:ext cx="3502025" cy="6857990"/>
          </a:xfrm>
          <a:prstGeom prst="rect">
            <a:avLst/>
          </a:prstGeom>
          <a:effectLst>
            <a:innerShdw blurRad="57150" dist="38100" dir="14460000">
              <a:prstClr val="black">
                <a:alpha val="70000"/>
              </a:prstClr>
            </a:innerShdw>
          </a:effectLst>
        </p:spPr>
      </p:pic>
      <p:pic>
        <p:nvPicPr>
          <p:cNvPr id="3" name="Picture 2" descr="A close-up of a logo&#10;&#10;Description automatically generated">
            <a:extLst>
              <a:ext uri="{FF2B5EF4-FFF2-40B4-BE49-F238E27FC236}">
                <a16:creationId xmlns:a16="http://schemas.microsoft.com/office/drawing/2014/main" id="{13A8D9C2-F580-C52A-8AE3-7B35F579CF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791" y="0"/>
            <a:ext cx="2568163" cy="723963"/>
          </a:xfrm>
          <a:prstGeom prst="rect">
            <a:avLst/>
          </a:prstGeom>
        </p:spPr>
      </p:pic>
    </p:spTree>
    <p:extLst>
      <p:ext uri="{BB962C8B-B14F-4D97-AF65-F5344CB8AC3E}">
        <p14:creationId xmlns:p14="http://schemas.microsoft.com/office/powerpoint/2010/main" val="7451723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AE5D5-0EFC-6AB0-DFFF-CFEC02AF03A0}"/>
              </a:ext>
            </a:extLst>
          </p:cNvPr>
          <p:cNvSpPr>
            <a:spLocks noGrp="1"/>
          </p:cNvSpPr>
          <p:nvPr>
            <p:ph type="title"/>
          </p:nvPr>
        </p:nvSpPr>
        <p:spPr>
          <a:xfrm>
            <a:off x="327596" y="1810512"/>
            <a:ext cx="8534400" cy="1507067"/>
          </a:xfrm>
        </p:spPr>
        <p:txBody>
          <a:bodyPr/>
          <a:lstStyle/>
          <a:p>
            <a:r>
              <a:rPr lang="en-GB" dirty="0"/>
              <a:t>Transition</a:t>
            </a:r>
          </a:p>
        </p:txBody>
      </p:sp>
      <p:graphicFrame>
        <p:nvGraphicFramePr>
          <p:cNvPr id="4" name="Table 3">
            <a:extLst>
              <a:ext uri="{FF2B5EF4-FFF2-40B4-BE49-F238E27FC236}">
                <a16:creationId xmlns:a16="http://schemas.microsoft.com/office/drawing/2014/main" id="{41DB8C1F-8A98-2E94-AC56-E15F761A57B1}"/>
              </a:ext>
            </a:extLst>
          </p:cNvPr>
          <p:cNvGraphicFramePr>
            <a:graphicFrameLocks noGrp="1"/>
          </p:cNvGraphicFramePr>
          <p:nvPr>
            <p:extLst>
              <p:ext uri="{D42A27DB-BD31-4B8C-83A1-F6EECF244321}">
                <p14:modId xmlns:p14="http://schemas.microsoft.com/office/powerpoint/2010/main" val="240958289"/>
              </p:ext>
            </p:extLst>
          </p:nvPr>
        </p:nvGraphicFramePr>
        <p:xfrm>
          <a:off x="3942652" y="209973"/>
          <a:ext cx="8127999" cy="6438053"/>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356539263"/>
                    </a:ext>
                  </a:extLst>
                </a:gridCol>
                <a:gridCol w="2709333">
                  <a:extLst>
                    <a:ext uri="{9D8B030D-6E8A-4147-A177-3AD203B41FA5}">
                      <a16:colId xmlns:a16="http://schemas.microsoft.com/office/drawing/2014/main" val="396514873"/>
                    </a:ext>
                  </a:extLst>
                </a:gridCol>
                <a:gridCol w="2709333">
                  <a:extLst>
                    <a:ext uri="{9D8B030D-6E8A-4147-A177-3AD203B41FA5}">
                      <a16:colId xmlns:a16="http://schemas.microsoft.com/office/drawing/2014/main" val="1124420847"/>
                    </a:ext>
                  </a:extLst>
                </a:gridCol>
              </a:tblGrid>
              <a:tr h="860213">
                <a:tc>
                  <a:txBody>
                    <a:bodyPr/>
                    <a:lstStyle/>
                    <a:p>
                      <a:r>
                        <a:rPr lang="en-GB" dirty="0"/>
                        <a:t>School Entry</a:t>
                      </a:r>
                    </a:p>
                  </a:txBody>
                  <a:tcPr/>
                </a:tc>
                <a:tc>
                  <a:txBody>
                    <a:bodyPr/>
                    <a:lstStyle/>
                    <a:p>
                      <a:r>
                        <a:rPr lang="en-GB" dirty="0"/>
                        <a:t>Year group transition</a:t>
                      </a:r>
                    </a:p>
                  </a:txBody>
                  <a:tcPr/>
                </a:tc>
                <a:tc>
                  <a:txBody>
                    <a:bodyPr/>
                    <a:lstStyle/>
                    <a:p>
                      <a:r>
                        <a:rPr lang="en-GB" dirty="0"/>
                        <a:t>High school</a:t>
                      </a:r>
                    </a:p>
                  </a:txBody>
                  <a:tcPr/>
                </a:tc>
                <a:extLst>
                  <a:ext uri="{0D108BD9-81ED-4DB2-BD59-A6C34878D82A}">
                    <a16:rowId xmlns:a16="http://schemas.microsoft.com/office/drawing/2014/main" val="1094587676"/>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SENCO visits local nurseries to meet children with additional needs</a:t>
                      </a:r>
                    </a:p>
                    <a:p>
                      <a:endParaRPr lang="en-GB"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Staff liaise with previous teachers and pass on information to support pupils</a:t>
                      </a:r>
                    </a:p>
                    <a:p>
                      <a:endParaRPr lang="en-GB"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SENDCO supports parents to select high school – visits for parents in spring term of year 6</a:t>
                      </a:r>
                    </a:p>
                    <a:p>
                      <a:endParaRPr lang="en-GB" dirty="0"/>
                    </a:p>
                  </a:txBody>
                  <a:tcPr/>
                </a:tc>
                <a:extLst>
                  <a:ext uri="{0D108BD9-81ED-4DB2-BD59-A6C34878D82A}">
                    <a16:rowId xmlns:a16="http://schemas.microsoft.com/office/drawing/2014/main" val="912797754"/>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Reception children visit before starting school</a:t>
                      </a:r>
                    </a:p>
                    <a:p>
                      <a:endParaRPr lang="en-GB" dirty="0"/>
                    </a:p>
                  </a:txBody>
                  <a:tcPr/>
                </a:tc>
                <a:tc>
                  <a:txBody>
                    <a:bodyPr/>
                    <a:lstStyle/>
                    <a:p>
                      <a:r>
                        <a:rPr lang="en-GB" dirty="0"/>
                        <a:t>SENDCo meets with new year group staff and arranges training as needed</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Transition meetings between staff</a:t>
                      </a:r>
                    </a:p>
                    <a:p>
                      <a:endParaRPr lang="en-GB" dirty="0"/>
                    </a:p>
                  </a:txBody>
                  <a:tcPr/>
                </a:tc>
                <a:extLst>
                  <a:ext uri="{0D108BD9-81ED-4DB2-BD59-A6C34878D82A}">
                    <a16:rowId xmlns:a16="http://schemas.microsoft.com/office/drawing/2014/main" val="1881913506"/>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SENDCO contacts previous school of pupils joining mid-year</a:t>
                      </a:r>
                    </a:p>
                    <a:p>
                      <a:endParaRPr lang="en-GB" dirty="0"/>
                    </a:p>
                  </a:txBody>
                  <a:tcPr/>
                </a:tc>
                <a:tc>
                  <a:txBody>
                    <a:bodyPr/>
                    <a:lstStyle/>
                    <a:p>
                      <a:endParaRPr lang="en-GB"/>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Additional visits for pupils </a:t>
                      </a:r>
                    </a:p>
                    <a:p>
                      <a:endParaRPr lang="en-GB" dirty="0"/>
                    </a:p>
                  </a:txBody>
                  <a:tcPr/>
                </a:tc>
                <a:extLst>
                  <a:ext uri="{0D108BD9-81ED-4DB2-BD59-A6C34878D82A}">
                    <a16:rowId xmlns:a16="http://schemas.microsoft.com/office/drawing/2014/main" val="3718634177"/>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Pupils and parents meet leadership team and SENDCO before joining mid-year</a:t>
                      </a:r>
                    </a:p>
                    <a:p>
                      <a:endParaRPr lang="en-GB" dirty="0"/>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3248541598"/>
                  </a:ext>
                </a:extLst>
              </a:tr>
            </a:tbl>
          </a:graphicData>
        </a:graphic>
      </p:graphicFrame>
      <p:pic>
        <p:nvPicPr>
          <p:cNvPr id="3" name="Picture 2" descr="A close-up of a logo&#10;&#10;Description automatically generated">
            <a:extLst>
              <a:ext uri="{FF2B5EF4-FFF2-40B4-BE49-F238E27FC236}">
                <a16:creationId xmlns:a16="http://schemas.microsoft.com/office/drawing/2014/main" id="{902BDE59-E3E0-4029-BB7D-D3D27F7D9A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973" y="0"/>
            <a:ext cx="2568163" cy="723963"/>
          </a:xfrm>
          <a:prstGeom prst="rect">
            <a:avLst/>
          </a:prstGeom>
        </p:spPr>
      </p:pic>
    </p:spTree>
    <p:extLst>
      <p:ext uri="{BB962C8B-B14F-4D97-AF65-F5344CB8AC3E}">
        <p14:creationId xmlns:p14="http://schemas.microsoft.com/office/powerpoint/2010/main" val="8394139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6EC21-10A7-DB6B-7E43-2F33D199BB16}"/>
              </a:ext>
            </a:extLst>
          </p:cNvPr>
          <p:cNvSpPr>
            <a:spLocks noGrp="1"/>
          </p:cNvSpPr>
          <p:nvPr>
            <p:ph type="title"/>
          </p:nvPr>
        </p:nvSpPr>
        <p:spPr>
          <a:xfrm>
            <a:off x="3469660" y="0"/>
            <a:ext cx="8534400" cy="1048681"/>
          </a:xfrm>
        </p:spPr>
        <p:txBody>
          <a:bodyPr/>
          <a:lstStyle/>
          <a:p>
            <a:r>
              <a:rPr lang="en-GB" dirty="0"/>
              <a:t>Involving parents and children</a:t>
            </a:r>
          </a:p>
        </p:txBody>
      </p:sp>
      <p:sp>
        <p:nvSpPr>
          <p:cNvPr id="3" name="Content Placeholder 2">
            <a:extLst>
              <a:ext uri="{FF2B5EF4-FFF2-40B4-BE49-F238E27FC236}">
                <a16:creationId xmlns:a16="http://schemas.microsoft.com/office/drawing/2014/main" id="{F4A91F67-89EB-BC7D-61CB-0E8D5D3BD794}"/>
              </a:ext>
            </a:extLst>
          </p:cNvPr>
          <p:cNvSpPr>
            <a:spLocks noGrp="1"/>
          </p:cNvSpPr>
          <p:nvPr>
            <p:ph idx="1"/>
          </p:nvPr>
        </p:nvSpPr>
        <p:spPr>
          <a:xfrm>
            <a:off x="1597882" y="2785532"/>
            <a:ext cx="2973388" cy="3615267"/>
          </a:xfrm>
        </p:spPr>
        <p:txBody>
          <a:bodyPr/>
          <a:lstStyle/>
          <a:p>
            <a:r>
              <a:rPr lang="en-GB" dirty="0"/>
              <a:t>Parents evening</a:t>
            </a:r>
          </a:p>
          <a:p>
            <a:r>
              <a:rPr lang="en-GB" dirty="0"/>
              <a:t>Informal meetings</a:t>
            </a:r>
          </a:p>
          <a:p>
            <a:r>
              <a:rPr lang="en-GB" dirty="0"/>
              <a:t>Written reports</a:t>
            </a:r>
          </a:p>
          <a:p>
            <a:r>
              <a:rPr lang="en-GB" dirty="0"/>
              <a:t>Appointments</a:t>
            </a:r>
          </a:p>
        </p:txBody>
      </p:sp>
      <p:sp>
        <p:nvSpPr>
          <p:cNvPr id="4" name="TextBox 3">
            <a:extLst>
              <a:ext uri="{FF2B5EF4-FFF2-40B4-BE49-F238E27FC236}">
                <a16:creationId xmlns:a16="http://schemas.microsoft.com/office/drawing/2014/main" id="{5B0CA809-403D-4844-E7E5-A70EAF7F2E19}"/>
              </a:ext>
            </a:extLst>
          </p:cNvPr>
          <p:cNvSpPr txBox="1"/>
          <p:nvPr/>
        </p:nvSpPr>
        <p:spPr>
          <a:xfrm>
            <a:off x="6007608" y="2785532"/>
            <a:ext cx="3831336" cy="1631216"/>
          </a:xfrm>
          <a:prstGeom prst="rect">
            <a:avLst/>
          </a:prstGeom>
          <a:noFill/>
        </p:spPr>
        <p:txBody>
          <a:bodyPr wrap="square" rtlCol="0">
            <a:spAutoFit/>
          </a:bodyPr>
          <a:lstStyle/>
          <a:p>
            <a:pPr marL="342900" indent="-342900">
              <a:buFont typeface="Wingdings" panose="05000000000000000000" pitchFamily="2" charset="2"/>
              <a:buChar char="Ø"/>
            </a:pPr>
            <a:r>
              <a:rPr lang="en-GB" sz="2000" dirty="0"/>
              <a:t>School Council</a:t>
            </a:r>
          </a:p>
          <a:p>
            <a:pPr marL="342900" indent="-342900">
              <a:buFont typeface="Wingdings" panose="05000000000000000000" pitchFamily="2" charset="2"/>
              <a:buChar char="Ø"/>
            </a:pPr>
            <a:r>
              <a:rPr lang="en-GB" sz="2000" dirty="0"/>
              <a:t>Pupil voice meetings</a:t>
            </a:r>
          </a:p>
          <a:p>
            <a:pPr marL="342900" indent="-342900">
              <a:buFont typeface="Wingdings" panose="05000000000000000000" pitchFamily="2" charset="2"/>
              <a:buChar char="Ø"/>
            </a:pPr>
            <a:r>
              <a:rPr lang="en-GB" sz="2000" dirty="0"/>
              <a:t>Assessment for learning in class</a:t>
            </a:r>
          </a:p>
          <a:p>
            <a:pPr marL="342900" indent="-342900">
              <a:buFont typeface="Wingdings" panose="05000000000000000000" pitchFamily="2" charset="2"/>
              <a:buChar char="Ø"/>
            </a:pPr>
            <a:r>
              <a:rPr lang="en-GB" sz="2000" dirty="0"/>
              <a:t>Pastoral meetings</a:t>
            </a:r>
          </a:p>
        </p:txBody>
      </p:sp>
      <p:sp>
        <p:nvSpPr>
          <p:cNvPr id="5" name="Oval 4">
            <a:extLst>
              <a:ext uri="{FF2B5EF4-FFF2-40B4-BE49-F238E27FC236}">
                <a16:creationId xmlns:a16="http://schemas.microsoft.com/office/drawing/2014/main" id="{766CA091-506A-87F0-CF1D-05D95F1F8DE4}"/>
              </a:ext>
            </a:extLst>
          </p:cNvPr>
          <p:cNvSpPr/>
          <p:nvPr/>
        </p:nvSpPr>
        <p:spPr>
          <a:xfrm>
            <a:off x="1789167" y="1587853"/>
            <a:ext cx="2410691" cy="89592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Parents</a:t>
            </a:r>
          </a:p>
        </p:txBody>
      </p:sp>
      <p:sp>
        <p:nvSpPr>
          <p:cNvPr id="6" name="Oval 5">
            <a:extLst>
              <a:ext uri="{FF2B5EF4-FFF2-40B4-BE49-F238E27FC236}">
                <a16:creationId xmlns:a16="http://schemas.microsoft.com/office/drawing/2014/main" id="{727604F2-F5E2-7726-052B-7F8EA7A13BED}"/>
              </a:ext>
            </a:extLst>
          </p:cNvPr>
          <p:cNvSpPr/>
          <p:nvPr/>
        </p:nvSpPr>
        <p:spPr>
          <a:xfrm>
            <a:off x="6096000" y="1587853"/>
            <a:ext cx="2624328" cy="978408"/>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1"/>
                </a:solidFill>
              </a:rPr>
              <a:t>Children</a:t>
            </a:r>
          </a:p>
        </p:txBody>
      </p:sp>
      <p:pic>
        <p:nvPicPr>
          <p:cNvPr id="8" name="Picture 7" descr="A close-up of a logo&#10;&#10;Description automatically generated">
            <a:extLst>
              <a:ext uri="{FF2B5EF4-FFF2-40B4-BE49-F238E27FC236}">
                <a16:creationId xmlns:a16="http://schemas.microsoft.com/office/drawing/2014/main" id="{6F0D02FA-77B1-E710-D15F-925247C8EA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940" y="0"/>
            <a:ext cx="2568163" cy="723963"/>
          </a:xfrm>
          <a:prstGeom prst="rect">
            <a:avLst/>
          </a:prstGeom>
        </p:spPr>
      </p:pic>
    </p:spTree>
    <p:extLst>
      <p:ext uri="{BB962C8B-B14F-4D97-AF65-F5344CB8AC3E}">
        <p14:creationId xmlns:p14="http://schemas.microsoft.com/office/powerpoint/2010/main" val="14441892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30813-D697-083A-CA77-67D189FE4FAF}"/>
              </a:ext>
            </a:extLst>
          </p:cNvPr>
          <p:cNvSpPr>
            <a:spLocks noGrp="1"/>
          </p:cNvSpPr>
          <p:nvPr>
            <p:ph type="title"/>
          </p:nvPr>
        </p:nvSpPr>
        <p:spPr>
          <a:xfrm>
            <a:off x="5283200" y="101265"/>
            <a:ext cx="6600505" cy="562453"/>
          </a:xfrm>
        </p:spPr>
        <p:txBody>
          <a:bodyPr>
            <a:normAutofit fontScale="90000"/>
          </a:bodyPr>
          <a:lstStyle/>
          <a:p>
            <a:r>
              <a:rPr lang="en-GB" dirty="0"/>
              <a:t>Complaints procedure</a:t>
            </a:r>
          </a:p>
        </p:txBody>
      </p:sp>
      <p:sp>
        <p:nvSpPr>
          <p:cNvPr id="10" name="Content Placeholder 2">
            <a:extLst>
              <a:ext uri="{FF2B5EF4-FFF2-40B4-BE49-F238E27FC236}">
                <a16:creationId xmlns:a16="http://schemas.microsoft.com/office/drawing/2014/main" id="{0E46432F-FFD6-5AA8-3143-AFAE623CEC38}"/>
              </a:ext>
            </a:extLst>
          </p:cNvPr>
          <p:cNvSpPr>
            <a:spLocks noGrp="1"/>
          </p:cNvSpPr>
          <p:nvPr>
            <p:ph idx="1"/>
          </p:nvPr>
        </p:nvSpPr>
        <p:spPr>
          <a:xfrm>
            <a:off x="2839334" y="1534385"/>
            <a:ext cx="8441314" cy="4183109"/>
          </a:xfrm>
          <a:solidFill>
            <a:schemeClr val="tx2">
              <a:lumMod val="40000"/>
              <a:lumOff val="60000"/>
            </a:schemeClr>
          </a:solidFill>
        </p:spPr>
        <p:txBody>
          <a:bodyPr>
            <a:normAutofit/>
          </a:bodyPr>
          <a:lstStyle/>
          <a:p>
            <a:pPr>
              <a:lnSpc>
                <a:spcPct val="90000"/>
              </a:lnSpc>
            </a:pPr>
            <a:r>
              <a:rPr lang="en-GB" sz="1700" dirty="0"/>
              <a:t>If you have concerns around the school’s SEND provision, please speak to us directly so that we can work together to do our best for your child.</a:t>
            </a:r>
          </a:p>
          <a:p>
            <a:pPr>
              <a:lnSpc>
                <a:spcPct val="90000"/>
              </a:lnSpc>
            </a:pPr>
            <a:endParaRPr lang="en-GB" sz="1700" dirty="0"/>
          </a:p>
          <a:p>
            <a:pPr>
              <a:lnSpc>
                <a:spcPct val="90000"/>
              </a:lnSpc>
            </a:pPr>
            <a:r>
              <a:rPr lang="en-GB" sz="1700" dirty="0"/>
              <a:t>If you feel you want to progress to a more formal complaint, please make your complaint in writing. This will then be investigated by the Principal or, if the complaint relates to the Principal, by the Primary Director from Ormiston Education Trust.</a:t>
            </a:r>
          </a:p>
          <a:p>
            <a:pPr>
              <a:lnSpc>
                <a:spcPct val="90000"/>
              </a:lnSpc>
            </a:pPr>
            <a:endParaRPr lang="en-GB" sz="1700" dirty="0"/>
          </a:p>
          <a:p>
            <a:pPr>
              <a:lnSpc>
                <a:spcPct val="90000"/>
              </a:lnSpc>
            </a:pPr>
            <a:r>
              <a:rPr lang="en-GB" sz="1700" dirty="0"/>
              <a:t>For more information about making a complaint please see our academy complaints policy - </a:t>
            </a:r>
            <a:r>
              <a:rPr lang="en-GB" sz="1700" dirty="0">
                <a:hlinkClick r:id="rId2"/>
              </a:rPr>
              <a:t>here</a:t>
            </a:r>
            <a:endParaRPr lang="en-GB" sz="1700" dirty="0"/>
          </a:p>
        </p:txBody>
      </p:sp>
      <p:pic>
        <p:nvPicPr>
          <p:cNvPr id="3" name="Picture 2" descr="A close-up of a logo&#10;&#10;Description automatically generated">
            <a:extLst>
              <a:ext uri="{FF2B5EF4-FFF2-40B4-BE49-F238E27FC236}">
                <a16:creationId xmlns:a16="http://schemas.microsoft.com/office/drawing/2014/main" id="{5E4ECDF7-512D-7BA6-3388-70B18FC451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606" y="0"/>
            <a:ext cx="2568163" cy="723963"/>
          </a:xfrm>
          <a:prstGeom prst="rect">
            <a:avLst/>
          </a:prstGeom>
        </p:spPr>
      </p:pic>
    </p:spTree>
    <p:extLst>
      <p:ext uri="{BB962C8B-B14F-4D97-AF65-F5344CB8AC3E}">
        <p14:creationId xmlns:p14="http://schemas.microsoft.com/office/powerpoint/2010/main" val="11505481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940E9-5B96-E12F-06D3-137E185229A8}"/>
              </a:ext>
            </a:extLst>
          </p:cNvPr>
          <p:cNvSpPr>
            <a:spLocks noGrp="1"/>
          </p:cNvSpPr>
          <p:nvPr>
            <p:ph type="title"/>
          </p:nvPr>
        </p:nvSpPr>
        <p:spPr>
          <a:xfrm>
            <a:off x="6600380" y="82296"/>
            <a:ext cx="4610164" cy="718311"/>
          </a:xfrm>
        </p:spPr>
        <p:txBody>
          <a:bodyPr>
            <a:normAutofit/>
          </a:bodyPr>
          <a:lstStyle/>
          <a:p>
            <a:r>
              <a:rPr lang="en-GB" dirty="0"/>
              <a:t>Ofsted Comments</a:t>
            </a:r>
          </a:p>
        </p:txBody>
      </p:sp>
      <p:sp>
        <p:nvSpPr>
          <p:cNvPr id="3" name="Content Placeholder 2">
            <a:extLst>
              <a:ext uri="{FF2B5EF4-FFF2-40B4-BE49-F238E27FC236}">
                <a16:creationId xmlns:a16="http://schemas.microsoft.com/office/drawing/2014/main" id="{6B6669F5-8A7F-1F62-6BF5-38DB8850C4E6}"/>
              </a:ext>
            </a:extLst>
          </p:cNvPr>
          <p:cNvSpPr>
            <a:spLocks noGrp="1"/>
          </p:cNvSpPr>
          <p:nvPr>
            <p:ph idx="1"/>
          </p:nvPr>
        </p:nvSpPr>
        <p:spPr>
          <a:xfrm>
            <a:off x="1525631" y="1845108"/>
            <a:ext cx="8534400" cy="1024129"/>
          </a:xfrm>
        </p:spPr>
        <p:txBody>
          <a:bodyPr>
            <a:normAutofit lnSpcReduction="10000"/>
          </a:bodyPr>
          <a:lstStyle/>
          <a:p>
            <a:r>
              <a:rPr lang="en-GB" dirty="0"/>
              <a:t>The academy was inspected in March 2022.</a:t>
            </a:r>
          </a:p>
          <a:p>
            <a:r>
              <a:rPr lang="en-GB" dirty="0"/>
              <a:t>Below are comments made by inspectors after speaking to staff, parents and pupils.</a:t>
            </a:r>
          </a:p>
          <a:p>
            <a:endParaRPr lang="en-GB" dirty="0"/>
          </a:p>
          <a:p>
            <a:endParaRPr lang="en-GB" dirty="0"/>
          </a:p>
        </p:txBody>
      </p:sp>
      <p:graphicFrame>
        <p:nvGraphicFramePr>
          <p:cNvPr id="6" name="TextBox 3">
            <a:extLst>
              <a:ext uri="{FF2B5EF4-FFF2-40B4-BE49-F238E27FC236}">
                <a16:creationId xmlns:a16="http://schemas.microsoft.com/office/drawing/2014/main" id="{98DFBFE2-0002-F9C1-4B7D-D3F65F163C82}"/>
              </a:ext>
            </a:extLst>
          </p:cNvPr>
          <p:cNvGraphicFramePr/>
          <p:nvPr>
            <p:extLst>
              <p:ext uri="{D42A27DB-BD31-4B8C-83A1-F6EECF244321}">
                <p14:modId xmlns:p14="http://schemas.microsoft.com/office/powerpoint/2010/main" val="1453487170"/>
              </p:ext>
            </p:extLst>
          </p:nvPr>
        </p:nvGraphicFramePr>
        <p:xfrm>
          <a:off x="1646197" y="0"/>
          <a:ext cx="9768243" cy="69191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A close-up of a logo&#10;&#10;Description automatically generated">
            <a:extLst>
              <a:ext uri="{FF2B5EF4-FFF2-40B4-BE49-F238E27FC236}">
                <a16:creationId xmlns:a16="http://schemas.microsoft.com/office/drawing/2014/main" id="{3DB17BDB-95B8-07DB-AC8B-4C70B2BEBA9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6198" y="0"/>
            <a:ext cx="2568163" cy="723963"/>
          </a:xfrm>
          <a:prstGeom prst="rect">
            <a:avLst/>
          </a:prstGeom>
        </p:spPr>
      </p:pic>
    </p:spTree>
    <p:extLst>
      <p:ext uri="{BB962C8B-B14F-4D97-AF65-F5344CB8AC3E}">
        <p14:creationId xmlns:p14="http://schemas.microsoft.com/office/powerpoint/2010/main" val="40521591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6ECE3-70E5-57E6-249A-5B3F2C1183E4}"/>
              </a:ext>
            </a:extLst>
          </p:cNvPr>
          <p:cNvSpPr>
            <a:spLocks noGrp="1"/>
          </p:cNvSpPr>
          <p:nvPr>
            <p:ph type="title"/>
          </p:nvPr>
        </p:nvSpPr>
        <p:spPr/>
        <p:txBody>
          <a:bodyPr/>
          <a:lstStyle/>
          <a:p>
            <a:r>
              <a:rPr lang="en-GB" dirty="0"/>
              <a:t>Parent comments</a:t>
            </a:r>
          </a:p>
        </p:txBody>
      </p:sp>
      <p:sp>
        <p:nvSpPr>
          <p:cNvPr id="3" name="Content Placeholder 2">
            <a:extLst>
              <a:ext uri="{FF2B5EF4-FFF2-40B4-BE49-F238E27FC236}">
                <a16:creationId xmlns:a16="http://schemas.microsoft.com/office/drawing/2014/main" id="{157485EB-1C90-72E1-2DC0-E548D0DD6AD9}"/>
              </a:ext>
            </a:extLst>
          </p:cNvPr>
          <p:cNvSpPr>
            <a:spLocks noGrp="1"/>
          </p:cNvSpPr>
          <p:nvPr>
            <p:ph idx="1"/>
          </p:nvPr>
        </p:nvSpPr>
        <p:spPr/>
        <p:txBody>
          <a:bodyPr/>
          <a:lstStyle/>
          <a:p>
            <a:r>
              <a:rPr lang="en-GB" dirty="0"/>
              <a:t>Our parents of pupils with SEND have commented on the following strengths of our provision:</a:t>
            </a:r>
          </a:p>
          <a:p>
            <a:endParaRPr lang="en-GB" dirty="0"/>
          </a:p>
          <a:p>
            <a:r>
              <a:rPr lang="en-GB" dirty="0"/>
              <a:t>Teachers always listen and try to help</a:t>
            </a:r>
          </a:p>
          <a:p>
            <a:r>
              <a:rPr lang="en-GB" dirty="0"/>
              <a:t>I can always talk to someone on the gate</a:t>
            </a:r>
          </a:p>
          <a:p>
            <a:r>
              <a:rPr lang="en-GB" dirty="0"/>
              <a:t>He has made so much progress this year</a:t>
            </a:r>
          </a:p>
          <a:p>
            <a:r>
              <a:rPr lang="en-GB" dirty="0"/>
              <a:t>I can’t believe how much difference the small tweaks made</a:t>
            </a:r>
          </a:p>
        </p:txBody>
      </p:sp>
      <p:pic>
        <p:nvPicPr>
          <p:cNvPr id="5" name="Picture 4" descr="A close-up of a logo&#10;&#10;Description automatically generated">
            <a:extLst>
              <a:ext uri="{FF2B5EF4-FFF2-40B4-BE49-F238E27FC236}">
                <a16:creationId xmlns:a16="http://schemas.microsoft.com/office/drawing/2014/main" id="{098E4BEE-AC3C-E202-C1DD-57CD671E5D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940" y="0"/>
            <a:ext cx="2568163" cy="723963"/>
          </a:xfrm>
          <a:prstGeom prst="rect">
            <a:avLst/>
          </a:prstGeom>
        </p:spPr>
      </p:pic>
    </p:spTree>
    <p:extLst>
      <p:ext uri="{BB962C8B-B14F-4D97-AF65-F5344CB8AC3E}">
        <p14:creationId xmlns:p14="http://schemas.microsoft.com/office/powerpoint/2010/main" val="27815562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2F2FB-F037-FD02-EBA2-36AE5C5F39FA}"/>
              </a:ext>
            </a:extLst>
          </p:cNvPr>
          <p:cNvSpPr>
            <a:spLocks noGrp="1"/>
          </p:cNvSpPr>
          <p:nvPr>
            <p:ph type="title"/>
          </p:nvPr>
        </p:nvSpPr>
        <p:spPr/>
        <p:txBody>
          <a:bodyPr/>
          <a:lstStyle/>
          <a:p>
            <a:r>
              <a:rPr lang="en-GB" dirty="0"/>
              <a:t>Pupil comments</a:t>
            </a:r>
          </a:p>
        </p:txBody>
      </p:sp>
      <p:sp>
        <p:nvSpPr>
          <p:cNvPr id="3" name="Content Placeholder 2">
            <a:extLst>
              <a:ext uri="{FF2B5EF4-FFF2-40B4-BE49-F238E27FC236}">
                <a16:creationId xmlns:a16="http://schemas.microsoft.com/office/drawing/2014/main" id="{9FEA3087-FAC4-AB2B-14FF-62EF1DB8417D}"/>
              </a:ext>
            </a:extLst>
          </p:cNvPr>
          <p:cNvSpPr>
            <a:spLocks noGrp="1"/>
          </p:cNvSpPr>
          <p:nvPr>
            <p:ph idx="1"/>
          </p:nvPr>
        </p:nvSpPr>
        <p:spPr/>
        <p:txBody>
          <a:bodyPr/>
          <a:lstStyle/>
          <a:p>
            <a:r>
              <a:rPr lang="en-GB" dirty="0"/>
              <a:t>I like my chair band because it lets me move my legs.</a:t>
            </a:r>
          </a:p>
          <a:p>
            <a:r>
              <a:rPr lang="en-GB" dirty="0"/>
              <a:t>Mrs…. is the TA. When I get stuck she helps me.</a:t>
            </a:r>
          </a:p>
          <a:p>
            <a:r>
              <a:rPr lang="en-GB" dirty="0"/>
              <a:t>If I fall out with my friends, Mrs…. helps us figure out what happened.</a:t>
            </a:r>
          </a:p>
          <a:p>
            <a:r>
              <a:rPr lang="en-GB" dirty="0"/>
              <a:t>When I use my green card to take a break it really helps me concentrate</a:t>
            </a:r>
          </a:p>
        </p:txBody>
      </p:sp>
      <p:pic>
        <p:nvPicPr>
          <p:cNvPr id="5" name="Picture 4" descr="A close-up of a logo&#10;&#10;Description automatically generated">
            <a:extLst>
              <a:ext uri="{FF2B5EF4-FFF2-40B4-BE49-F238E27FC236}">
                <a16:creationId xmlns:a16="http://schemas.microsoft.com/office/drawing/2014/main" id="{1D24997E-51D4-407D-9BEF-EF63806596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940" y="0"/>
            <a:ext cx="2568163" cy="723963"/>
          </a:xfrm>
          <a:prstGeom prst="rect">
            <a:avLst/>
          </a:prstGeom>
        </p:spPr>
      </p:pic>
    </p:spTree>
    <p:extLst>
      <p:ext uri="{BB962C8B-B14F-4D97-AF65-F5344CB8AC3E}">
        <p14:creationId xmlns:p14="http://schemas.microsoft.com/office/powerpoint/2010/main" val="3138154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B034D-168C-C8DE-CF0C-BB52D8545E98}"/>
              </a:ext>
            </a:extLst>
          </p:cNvPr>
          <p:cNvSpPr>
            <a:spLocks noGrp="1"/>
          </p:cNvSpPr>
          <p:nvPr>
            <p:ph type="title"/>
          </p:nvPr>
        </p:nvSpPr>
        <p:spPr>
          <a:xfrm>
            <a:off x="3529012" y="441441"/>
            <a:ext cx="8534400" cy="1507067"/>
          </a:xfrm>
        </p:spPr>
        <p:txBody>
          <a:bodyPr/>
          <a:lstStyle/>
          <a:p>
            <a:r>
              <a:rPr lang="en-GB" dirty="0"/>
              <a:t>Norfolk Local offer</a:t>
            </a:r>
          </a:p>
        </p:txBody>
      </p:sp>
      <p:sp>
        <p:nvSpPr>
          <p:cNvPr id="3" name="Content Placeholder 2">
            <a:extLst>
              <a:ext uri="{FF2B5EF4-FFF2-40B4-BE49-F238E27FC236}">
                <a16:creationId xmlns:a16="http://schemas.microsoft.com/office/drawing/2014/main" id="{3881E04B-86FC-B32F-4170-58F2F41E6580}"/>
              </a:ext>
            </a:extLst>
          </p:cNvPr>
          <p:cNvSpPr>
            <a:spLocks noGrp="1"/>
          </p:cNvSpPr>
          <p:nvPr>
            <p:ph idx="1"/>
          </p:nvPr>
        </p:nvSpPr>
        <p:spPr>
          <a:xfrm>
            <a:off x="1910628" y="4114527"/>
            <a:ext cx="8534400" cy="2618606"/>
          </a:xfrm>
          <a:solidFill>
            <a:schemeClr val="tx2">
              <a:lumMod val="40000"/>
              <a:lumOff val="60000"/>
            </a:schemeClr>
          </a:solidFill>
        </p:spPr>
        <p:txBody>
          <a:bodyPr/>
          <a:lstStyle/>
          <a:p>
            <a:r>
              <a:rPr lang="en-GB" dirty="0"/>
              <a:t>Norfolk County Councils offer for children and young people with SEND can be found here</a:t>
            </a:r>
          </a:p>
          <a:p>
            <a:endParaRPr lang="en-GB" dirty="0"/>
          </a:p>
          <a:p>
            <a:r>
              <a:rPr lang="en-GB" dirty="0"/>
              <a:t>https://www.norfolk.gov.uk/article/40393/SEND-Local-Offer</a:t>
            </a:r>
          </a:p>
        </p:txBody>
      </p:sp>
      <p:pic>
        <p:nvPicPr>
          <p:cNvPr id="5" name="Picture 4">
            <a:extLst>
              <a:ext uri="{FF2B5EF4-FFF2-40B4-BE49-F238E27FC236}">
                <a16:creationId xmlns:a16="http://schemas.microsoft.com/office/drawing/2014/main" id="{70173ED4-125A-C161-27FE-72BC62A842BD}"/>
              </a:ext>
            </a:extLst>
          </p:cNvPr>
          <p:cNvPicPr>
            <a:picLocks noChangeAspect="1"/>
          </p:cNvPicPr>
          <p:nvPr/>
        </p:nvPicPr>
        <p:blipFill>
          <a:blip r:embed="rId2"/>
          <a:stretch>
            <a:fillRect/>
          </a:stretch>
        </p:blipFill>
        <p:spPr>
          <a:xfrm>
            <a:off x="4644264" y="1717599"/>
            <a:ext cx="2903472" cy="2232853"/>
          </a:xfrm>
          <a:prstGeom prst="rect">
            <a:avLst/>
          </a:prstGeom>
        </p:spPr>
      </p:pic>
      <p:pic>
        <p:nvPicPr>
          <p:cNvPr id="8" name="Picture 7" descr="A close-up of a logo&#10;&#10;Description automatically generated">
            <a:extLst>
              <a:ext uri="{FF2B5EF4-FFF2-40B4-BE49-F238E27FC236}">
                <a16:creationId xmlns:a16="http://schemas.microsoft.com/office/drawing/2014/main" id="{B6F62AD1-1FF7-5269-A2AD-7DA4295765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552" y="0"/>
            <a:ext cx="2568163" cy="723963"/>
          </a:xfrm>
          <a:prstGeom prst="rect">
            <a:avLst/>
          </a:prstGeom>
        </p:spPr>
      </p:pic>
    </p:spTree>
    <p:extLst>
      <p:ext uri="{BB962C8B-B14F-4D97-AF65-F5344CB8AC3E}">
        <p14:creationId xmlns:p14="http://schemas.microsoft.com/office/powerpoint/2010/main" val="472942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B5955-A8C8-9039-8D70-6FF3E3FDE9CF}"/>
              </a:ext>
            </a:extLst>
          </p:cNvPr>
          <p:cNvSpPr>
            <a:spLocks noGrp="1"/>
          </p:cNvSpPr>
          <p:nvPr>
            <p:ph type="title"/>
          </p:nvPr>
        </p:nvSpPr>
        <p:spPr/>
        <p:txBody>
          <a:bodyPr/>
          <a:lstStyle/>
          <a:p>
            <a:r>
              <a:rPr lang="en-GB" dirty="0"/>
              <a:t>Our SEND policy</a:t>
            </a:r>
          </a:p>
        </p:txBody>
      </p:sp>
      <p:graphicFrame>
        <p:nvGraphicFramePr>
          <p:cNvPr id="7" name="Content Placeholder 2">
            <a:extLst>
              <a:ext uri="{FF2B5EF4-FFF2-40B4-BE49-F238E27FC236}">
                <a16:creationId xmlns:a16="http://schemas.microsoft.com/office/drawing/2014/main" id="{B888428A-9A44-0D5F-F879-445EFDF97EC6}"/>
              </a:ext>
            </a:extLst>
          </p:cNvPr>
          <p:cNvGraphicFramePr>
            <a:graphicFrameLocks noGrp="1"/>
          </p:cNvGraphicFramePr>
          <p:nvPr>
            <p:ph idx="1"/>
            <p:extLst>
              <p:ext uri="{D42A27DB-BD31-4B8C-83A1-F6EECF244321}">
                <p14:modId xmlns:p14="http://schemas.microsoft.com/office/powerpoint/2010/main" val="935410680"/>
              </p:ext>
            </p:extLst>
          </p:nvPr>
        </p:nvGraphicFramePr>
        <p:xfrm>
          <a:off x="2118158" y="1717964"/>
          <a:ext cx="8915400" cy="37776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A close-up of a logo&#10;&#10;Description automatically generated">
            <a:extLst>
              <a:ext uri="{FF2B5EF4-FFF2-40B4-BE49-F238E27FC236}">
                <a16:creationId xmlns:a16="http://schemas.microsoft.com/office/drawing/2014/main" id="{EFFD8116-8E47-E085-A285-4D1156A41D3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4315" y="0"/>
            <a:ext cx="2568163" cy="723963"/>
          </a:xfrm>
          <a:prstGeom prst="rect">
            <a:avLst/>
          </a:prstGeom>
        </p:spPr>
      </p:pic>
    </p:spTree>
    <p:extLst>
      <p:ext uri="{BB962C8B-B14F-4D97-AF65-F5344CB8AC3E}">
        <p14:creationId xmlns:p14="http://schemas.microsoft.com/office/powerpoint/2010/main" val="4069506364"/>
      </p:ext>
    </p:extLst>
  </p:cSld>
  <p:clrMapOvr>
    <a:masterClrMapping/>
  </p:clrMapOvr>
</p:sld>
</file>

<file path=ppt/theme/theme1.xml><?xml version="1.0" encoding="utf-8"?>
<a:theme xmlns:a="http://schemas.openxmlformats.org/drawingml/2006/main" name="Wisp">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34d5f3d-4ce8-409f-b2e5-c4fbe0e96c83">
      <Terms xmlns="http://schemas.microsoft.com/office/infopath/2007/PartnerControls"/>
    </lcf76f155ced4ddcb4097134ff3c332f>
    <TaxCatchAll xmlns="31cfb3a3-a88c-4ec4-ab12-cd9a6f9a1c0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E08A281DCC6CE4BB91A08A773CEDCB1" ma:contentTypeVersion="16" ma:contentTypeDescription="Create a new document." ma:contentTypeScope="" ma:versionID="f20985ce97e32bcc2d42cd010781331d">
  <xsd:schema xmlns:xsd="http://www.w3.org/2001/XMLSchema" xmlns:xs="http://www.w3.org/2001/XMLSchema" xmlns:p="http://schemas.microsoft.com/office/2006/metadata/properties" xmlns:ns2="f34d5f3d-4ce8-409f-b2e5-c4fbe0e96c83" xmlns:ns3="31cfb3a3-a88c-4ec4-ab12-cd9a6f9a1c00" targetNamespace="http://schemas.microsoft.com/office/2006/metadata/properties" ma:root="true" ma:fieldsID="8e9a313d41930916f59473a6578c8839" ns2:_="" ns3:_="">
    <xsd:import namespace="f34d5f3d-4ce8-409f-b2e5-c4fbe0e96c83"/>
    <xsd:import namespace="31cfb3a3-a88c-4ec4-ab12-cd9a6f9a1c0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4d5f3d-4ce8-409f-b2e5-c4fbe0e96c8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afc6e421-0895-41c1-badf-596bff0fe74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1cfb3a3-a88c-4ec4-ab12-cd9a6f9a1c0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2c6626c7-b5d0-4205-aede-ef47f5cad0ef}" ma:internalName="TaxCatchAll" ma:showField="CatchAllData" ma:web="31cfb3a3-a88c-4ec4-ab12-cd9a6f9a1c0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BAFCCB9-2D46-40E0-9249-F72D1FD76EAA}">
  <ds:schemaRefs>
    <ds:schemaRef ds:uri="http://schemas.microsoft.com/office/2006/metadata/properties"/>
    <ds:schemaRef ds:uri="http://schemas.microsoft.com/office/infopath/2007/PartnerControls"/>
    <ds:schemaRef ds:uri="5eaa004f-9d69-4081-8e6f-ec2ac9eb26a7"/>
    <ds:schemaRef ds:uri="87d3a20e-1209-43c5-82c9-97cb9bafee55"/>
    <ds:schemaRef ds:uri="f34d5f3d-4ce8-409f-b2e5-c4fbe0e96c83"/>
    <ds:schemaRef ds:uri="31cfb3a3-a88c-4ec4-ab12-cd9a6f9a1c00"/>
  </ds:schemaRefs>
</ds:datastoreItem>
</file>

<file path=customXml/itemProps2.xml><?xml version="1.0" encoding="utf-8"?>
<ds:datastoreItem xmlns:ds="http://schemas.openxmlformats.org/officeDocument/2006/customXml" ds:itemID="{7FEE49E5-831B-4F04-8179-B1980A1C90F9}">
  <ds:schemaRefs>
    <ds:schemaRef ds:uri="http://schemas.microsoft.com/sharepoint/v3/contenttype/forms"/>
  </ds:schemaRefs>
</ds:datastoreItem>
</file>

<file path=customXml/itemProps3.xml><?xml version="1.0" encoding="utf-8"?>
<ds:datastoreItem xmlns:ds="http://schemas.openxmlformats.org/officeDocument/2006/customXml" ds:itemID="{9180F1AA-E6F0-4772-9847-39F4986198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34d5f3d-4ce8-409f-b2e5-c4fbe0e96c83"/>
    <ds:schemaRef ds:uri="31cfb3a3-a88c-4ec4-ab12-cd9a6f9a1c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Wisp</Template>
  <TotalTime>333</TotalTime>
  <Words>1660</Words>
  <Application>Microsoft Office PowerPoint</Application>
  <PresentationFormat>Widescreen</PresentationFormat>
  <Paragraphs>218</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Wisp</vt:lpstr>
      <vt:lpstr>Ormiston Cliff Park primary  Academy</vt:lpstr>
      <vt:lpstr>Types of SEND</vt:lpstr>
      <vt:lpstr>PowerPoint Presentation</vt:lpstr>
      <vt:lpstr>Identification of needs</vt:lpstr>
      <vt:lpstr>The Graduated approach</vt:lpstr>
      <vt:lpstr>PowerPoint Presentation</vt:lpstr>
      <vt:lpstr>Raising a concern</vt:lpstr>
      <vt:lpstr>PowerPoint Presentation</vt:lpstr>
      <vt:lpstr>PowerPoint Presentation</vt:lpstr>
      <vt:lpstr>Additional internal support</vt:lpstr>
      <vt:lpstr>Additional external support</vt:lpstr>
      <vt:lpstr>Useful contacts</vt:lpstr>
      <vt:lpstr>Evaluating our provision</vt:lpstr>
      <vt:lpstr>Governors</vt:lpstr>
      <vt:lpstr>Access to the curriculum</vt:lpstr>
      <vt:lpstr>Access to enrichment activities</vt:lpstr>
      <vt:lpstr>How we support health and wellbeing</vt:lpstr>
      <vt:lpstr>Pastoral support</vt:lpstr>
      <vt:lpstr>Transition</vt:lpstr>
      <vt:lpstr>Involving parents and children</vt:lpstr>
      <vt:lpstr>Complaints procedure</vt:lpstr>
      <vt:lpstr>Ofsted Comments</vt:lpstr>
      <vt:lpstr>Parent comments</vt:lpstr>
      <vt:lpstr>Pupil comments</vt:lpstr>
      <vt:lpstr>Norfolk Local offer</vt:lpstr>
      <vt:lpstr>Our SEND policy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 Upton</dc:creator>
  <cp:lastModifiedBy>J Upton</cp:lastModifiedBy>
  <cp:revision>5</cp:revision>
  <dcterms:created xsi:type="dcterms:W3CDTF">2024-10-07T10:38:55Z</dcterms:created>
  <dcterms:modified xsi:type="dcterms:W3CDTF">2026-10-08T07:34:28Z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0x0101009E08A281DCC6CE4BB91A08A773CEDCB1</vt:lpwstr>
  </property>
</Properties>
</file>